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8229600" cx="14630400"/>
  <p:notesSz cx="8229600" cy="14630400"/>
  <p:embeddedFontLst>
    <p:embeddedFont>
      <p:font typeface="Chelsea Market"/>
      <p:regular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j8N7HtRP1tJArei5ADUmpFVZS3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ChelseaMarket-regular.fntdata"/><Relationship Id="rId14" Type="http://schemas.openxmlformats.org/officeDocument/2006/relationships/slide" Target="slides/slide10.xml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/>
              <a:t>‹#›</a:t>
            </a:fld>
            <a:endParaRPr b="0" i="0" sz="1200" u="none" cap="none" strike="noStrik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" name="Google Shape;5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 master">
  <p:cSld name="Slide 10 mast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2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1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6" name="Google Shape;4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"/>
          <p:cNvSpPr/>
          <p:nvPr/>
        </p:nvSpPr>
        <p:spPr>
          <a:xfrm>
            <a:off x="6280190" y="3227427"/>
            <a:ext cx="7184231" cy="7087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4450"/>
              <a:buFont typeface="Arial"/>
              <a:buNone/>
            </a:pPr>
            <a:r>
              <a:rPr b="0" i="0" lang="en-US" sz="44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Understanding Plagiarism</a:t>
            </a:r>
            <a:endParaRPr b="0" i="0" sz="4450" u="none" cap="none" strike="noStrike"/>
          </a:p>
        </p:txBody>
      </p:sp>
      <p:sp>
        <p:nvSpPr>
          <p:cNvPr id="48" name="Google Shape;48;p1"/>
          <p:cNvSpPr/>
          <p:nvPr/>
        </p:nvSpPr>
        <p:spPr>
          <a:xfrm>
            <a:off x="6280190" y="4276368"/>
            <a:ext cx="755642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Why it matters, what it looks like, and how to avoid it — a guide for college students.</a:t>
            </a:r>
            <a:endParaRPr b="0" i="0" sz="2400" u="none" cap="none" strike="noStrik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"/>
          <p:cNvSpPr/>
          <p:nvPr/>
        </p:nvSpPr>
        <p:spPr>
          <a:xfrm>
            <a:off x="7323566" y="4530063"/>
            <a:ext cx="6392400" cy="2876700"/>
          </a:xfrm>
          <a:prstGeom prst="roundRect">
            <a:avLst>
              <a:gd fmla="val 16667" name="adj"/>
            </a:avLst>
          </a:prstGeom>
          <a:solidFill>
            <a:srgbClr val="FDFBF7"/>
          </a:solidFill>
          <a:ln cap="flat" cmpd="sng" w="9525">
            <a:solidFill>
              <a:srgbClr val="9C928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0"/>
          <p:cNvSpPr/>
          <p:nvPr/>
        </p:nvSpPr>
        <p:spPr>
          <a:xfrm>
            <a:off x="7310983" y="1270925"/>
            <a:ext cx="6392400" cy="2876700"/>
          </a:xfrm>
          <a:prstGeom prst="roundRect">
            <a:avLst>
              <a:gd fmla="val 16667" name="adj"/>
            </a:avLst>
          </a:prstGeom>
          <a:solidFill>
            <a:srgbClr val="FDFBF7"/>
          </a:solidFill>
          <a:ln cap="flat" cmpd="sng" w="9525">
            <a:solidFill>
              <a:srgbClr val="9C928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0"/>
          <p:cNvSpPr/>
          <p:nvPr/>
        </p:nvSpPr>
        <p:spPr>
          <a:xfrm>
            <a:off x="641750" y="4530063"/>
            <a:ext cx="6392400" cy="2876700"/>
          </a:xfrm>
          <a:prstGeom prst="roundRect">
            <a:avLst>
              <a:gd fmla="val 16667" name="adj"/>
            </a:avLst>
          </a:prstGeom>
          <a:solidFill>
            <a:srgbClr val="FDFBF7"/>
          </a:solidFill>
          <a:ln cap="flat" cmpd="sng" w="9525">
            <a:solidFill>
              <a:srgbClr val="9C928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0"/>
          <p:cNvSpPr/>
          <p:nvPr/>
        </p:nvSpPr>
        <p:spPr>
          <a:xfrm>
            <a:off x="641750" y="1270925"/>
            <a:ext cx="6392400" cy="2876700"/>
          </a:xfrm>
          <a:prstGeom prst="roundRect">
            <a:avLst>
              <a:gd fmla="val 16667" name="adj"/>
            </a:avLst>
          </a:prstGeom>
          <a:solidFill>
            <a:srgbClr val="FDFBF7"/>
          </a:solidFill>
          <a:ln cap="flat" cmpd="sng" w="9525">
            <a:solidFill>
              <a:srgbClr val="9C928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0"/>
          <p:cNvSpPr/>
          <p:nvPr/>
        </p:nvSpPr>
        <p:spPr>
          <a:xfrm>
            <a:off x="4479890" y="454649"/>
            <a:ext cx="56706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4450"/>
              <a:buFont typeface="Arial"/>
              <a:buNone/>
            </a:pPr>
            <a:r>
              <a:rPr b="0" i="0" lang="en-US" sz="44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Key Takeaways</a:t>
            </a:r>
            <a:endParaRPr b="0" i="0" sz="4450" u="none" cap="none" strike="noStrike"/>
          </a:p>
        </p:txBody>
      </p:sp>
      <p:pic>
        <p:nvPicPr>
          <p:cNvPr descr="preencoded.png" id="183" name="Google Shape;18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8800" y="1562854"/>
            <a:ext cx="340162" cy="423433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0"/>
          <p:cNvSpPr/>
          <p:nvPr/>
        </p:nvSpPr>
        <p:spPr>
          <a:xfrm>
            <a:off x="1530900" y="1554110"/>
            <a:ext cx="2835300" cy="5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200"/>
              <a:buFont typeface="Arial"/>
              <a:buNone/>
            </a:pPr>
            <a:r>
              <a:rPr b="1" i="0" lang="en-US" sz="2500" u="none" cap="none" strike="noStrike">
                <a:solidFill>
                  <a:srgbClr val="4C4C4C"/>
                </a:solidFill>
              </a:rPr>
              <a:t>Ideas have owners</a:t>
            </a:r>
            <a:endParaRPr b="1" i="0" sz="2500" u="none" cap="none" strike="noStrike"/>
          </a:p>
        </p:txBody>
      </p:sp>
      <p:sp>
        <p:nvSpPr>
          <p:cNvPr id="185" name="Google Shape;185;p10"/>
          <p:cNvSpPr/>
          <p:nvPr/>
        </p:nvSpPr>
        <p:spPr>
          <a:xfrm>
            <a:off x="1541039" y="2215150"/>
            <a:ext cx="5219400" cy="12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5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Always give credit — whether the source is a book, article, website, or even a classmate.</a:t>
            </a:r>
            <a:endParaRPr b="0" i="0" sz="2500" u="none" cap="none" strike="noStrike"/>
          </a:p>
        </p:txBody>
      </p:sp>
      <p:pic>
        <p:nvPicPr>
          <p:cNvPr descr="preencoded.png" id="186" name="Google Shape;18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1895" y="1588021"/>
            <a:ext cx="340162" cy="423433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0"/>
          <p:cNvSpPr/>
          <p:nvPr/>
        </p:nvSpPr>
        <p:spPr>
          <a:xfrm>
            <a:off x="8193997" y="1579277"/>
            <a:ext cx="2835300" cy="5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200"/>
              <a:buFont typeface="Arial"/>
              <a:buNone/>
            </a:pPr>
            <a:r>
              <a:rPr b="1" i="0" lang="en-US" sz="2500" u="none" cap="none" strike="noStrike">
                <a:solidFill>
                  <a:srgbClr val="4C4C4C"/>
                </a:solidFill>
              </a:rPr>
              <a:t>Know the 4 types</a:t>
            </a:r>
            <a:endParaRPr b="1" i="0" sz="2500" u="none" cap="none" strike="noStrike"/>
          </a:p>
        </p:txBody>
      </p:sp>
      <p:sp>
        <p:nvSpPr>
          <p:cNvPr id="188" name="Google Shape;188;p10"/>
          <p:cNvSpPr/>
          <p:nvPr/>
        </p:nvSpPr>
        <p:spPr>
          <a:xfrm>
            <a:off x="8194000" y="2215150"/>
            <a:ext cx="5219400" cy="12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5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Intentional, accidental, patchwork, and self-plagiarism all carry consequences.</a:t>
            </a:r>
            <a:endParaRPr b="0" i="0" sz="2500" u="none" cap="none" strike="noStrike"/>
          </a:p>
        </p:txBody>
      </p:sp>
      <p:pic>
        <p:nvPicPr>
          <p:cNvPr descr="preencoded.png" id="189" name="Google Shape;18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8800" y="4899833"/>
            <a:ext cx="340162" cy="423433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0"/>
          <p:cNvSpPr/>
          <p:nvPr/>
        </p:nvSpPr>
        <p:spPr>
          <a:xfrm>
            <a:off x="1530900" y="4891090"/>
            <a:ext cx="28353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200"/>
              <a:buFont typeface="Arial"/>
              <a:buNone/>
            </a:pPr>
            <a:r>
              <a:rPr b="1" i="0" lang="en-US" sz="2500" u="none" cap="none" strike="noStrike">
                <a:solidFill>
                  <a:srgbClr val="4C4C4C"/>
                </a:solidFill>
              </a:rPr>
              <a:t>Remix ≠ copy</a:t>
            </a:r>
            <a:endParaRPr b="1" i="0" sz="2500" u="none" cap="none" strike="noStrike"/>
          </a:p>
        </p:txBody>
      </p:sp>
      <p:sp>
        <p:nvSpPr>
          <p:cNvPr id="191" name="Google Shape;191;p10"/>
          <p:cNvSpPr/>
          <p:nvPr/>
        </p:nvSpPr>
        <p:spPr>
          <a:xfrm>
            <a:off x="1541039" y="5642094"/>
            <a:ext cx="5219400" cy="12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5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Inspiration is fine — but transformation and citation are required.</a:t>
            </a:r>
            <a:endParaRPr b="0" i="0" sz="2500" u="none" cap="none" strike="noStrike"/>
          </a:p>
        </p:txBody>
      </p:sp>
      <p:pic>
        <p:nvPicPr>
          <p:cNvPr descr="preencoded.png" id="192" name="Google Shape;19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1895" y="4899833"/>
            <a:ext cx="340162" cy="42343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10"/>
          <p:cNvSpPr/>
          <p:nvPr/>
        </p:nvSpPr>
        <p:spPr>
          <a:xfrm>
            <a:off x="8194001" y="4891089"/>
            <a:ext cx="3508500" cy="6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200"/>
              <a:buFont typeface="Arial"/>
              <a:buNone/>
            </a:pPr>
            <a:r>
              <a:rPr b="1" i="0" lang="en-US" sz="2500" u="none" cap="none" strike="noStrike">
                <a:solidFill>
                  <a:srgbClr val="4C4C4C"/>
                </a:solidFill>
              </a:rPr>
              <a:t>When in doubt, cite it</a:t>
            </a:r>
            <a:endParaRPr b="1" i="0" sz="2500" u="none" cap="none" strike="noStrike"/>
          </a:p>
        </p:txBody>
      </p:sp>
      <p:sp>
        <p:nvSpPr>
          <p:cNvPr id="194" name="Google Shape;194;p10"/>
          <p:cNvSpPr/>
          <p:nvPr/>
        </p:nvSpPr>
        <p:spPr>
          <a:xfrm>
            <a:off x="8194000" y="5642088"/>
            <a:ext cx="5219400" cy="12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5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If something is uniquely expressed or argued, it needs a citation — full stop.</a:t>
            </a:r>
            <a:endParaRPr b="0" i="0" sz="2500" u="none" cap="none" strike="noStrik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4" name="Google Shape;5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"/>
          <p:cNvSpPr/>
          <p:nvPr/>
        </p:nvSpPr>
        <p:spPr>
          <a:xfrm>
            <a:off x="6280200" y="288750"/>
            <a:ext cx="5670600" cy="10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4450"/>
              <a:buFont typeface="Arial"/>
              <a:buNone/>
            </a:pPr>
            <a:r>
              <a:rPr b="0" i="0" lang="en-US" sz="48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Ideas Are Currency</a:t>
            </a:r>
            <a:endParaRPr b="0" i="0" sz="4850" u="none" cap="none" strike="noStrike"/>
          </a:p>
        </p:txBody>
      </p:sp>
      <p:sp>
        <p:nvSpPr>
          <p:cNvPr id="56" name="Google Shape;56;p2"/>
          <p:cNvSpPr/>
          <p:nvPr/>
        </p:nvSpPr>
        <p:spPr>
          <a:xfrm>
            <a:off x="6280200" y="1774136"/>
            <a:ext cx="7556400" cy="16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15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In college, your ideas — and the ideas of others — have real value. When someone writes a book, coins a theory, or crafts an argument, that work </a:t>
            </a:r>
            <a:r>
              <a:rPr b="1" i="0" lang="en-US" sz="215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belongs to them</a:t>
            </a:r>
            <a:r>
              <a:rPr b="0" i="0" lang="en-US" sz="215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150" u="none" cap="none" strike="noStrike"/>
          </a:p>
        </p:txBody>
      </p:sp>
      <p:sp>
        <p:nvSpPr>
          <p:cNvPr id="57" name="Google Shape;57;p2"/>
          <p:cNvSpPr/>
          <p:nvPr/>
        </p:nvSpPr>
        <p:spPr>
          <a:xfrm>
            <a:off x="6280200" y="3828321"/>
            <a:ext cx="7556400" cy="16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15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Plagiarism is the act of using someone else's words or ideas without giving them credit. At its core, it is </a:t>
            </a:r>
            <a:r>
              <a:rPr b="1" i="0" lang="en-US" sz="2150" u="none" cap="none" strike="noStrike">
                <a:solidFill>
                  <a:srgbClr val="9C9283"/>
                </a:solidFill>
                <a:latin typeface="Arial"/>
                <a:ea typeface="Arial"/>
                <a:cs typeface="Arial"/>
                <a:sym typeface="Arial"/>
              </a:rPr>
              <a:t>intellectual theft</a:t>
            </a:r>
            <a:r>
              <a:rPr b="0" i="0" lang="en-US" sz="2150" u="none" cap="none" strike="noStrike">
                <a:solidFill>
                  <a:srgbClr val="9C92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15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— taking something valuable without permission or acknowledgment.</a:t>
            </a:r>
            <a:endParaRPr b="0" i="0" sz="2150" u="none" cap="none" strike="noStrike"/>
          </a:p>
        </p:txBody>
      </p:sp>
      <p:grpSp>
        <p:nvGrpSpPr>
          <p:cNvPr id="58" name="Google Shape;58;p2"/>
          <p:cNvGrpSpPr/>
          <p:nvPr/>
        </p:nvGrpSpPr>
        <p:grpSpPr>
          <a:xfrm>
            <a:off x="6280200" y="6123132"/>
            <a:ext cx="7556400" cy="1986000"/>
            <a:chOff x="6280200" y="5882507"/>
            <a:chExt cx="7556400" cy="1986000"/>
          </a:xfrm>
        </p:grpSpPr>
        <p:sp>
          <p:nvSpPr>
            <p:cNvPr id="59" name="Google Shape;59;p2"/>
            <p:cNvSpPr/>
            <p:nvPr/>
          </p:nvSpPr>
          <p:spPr>
            <a:xfrm>
              <a:off x="6280200" y="5882507"/>
              <a:ext cx="7556400" cy="1986000"/>
            </a:xfrm>
            <a:prstGeom prst="roundRect">
              <a:avLst>
                <a:gd fmla="val 7181" name="adj"/>
              </a:avLst>
            </a:prstGeom>
            <a:solidFill>
              <a:srgbClr val="DDDAD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descr="preencoded.png" id="60" name="Google Shape;60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07030" y="6306869"/>
              <a:ext cx="510300" cy="4082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" name="Google Shape;61;p2"/>
            <p:cNvSpPr/>
            <p:nvPr/>
          </p:nvSpPr>
          <p:spPr>
            <a:xfrm>
              <a:off x="7017314" y="6306885"/>
              <a:ext cx="6592500" cy="108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6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50"/>
                <a:buFont typeface="Arial"/>
                <a:buNone/>
              </a:pPr>
              <a:r>
                <a:rPr b="0" i="0" lang="en-US" sz="215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Colleges take plagiarism seriously because it undermines trust, fairness, and the entire purpose of learning.</a:t>
              </a:r>
              <a:endParaRPr b="0" i="0" sz="2150" u="none" cap="none" strike="noStrike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"/>
          <p:cNvSpPr/>
          <p:nvPr/>
        </p:nvSpPr>
        <p:spPr>
          <a:xfrm>
            <a:off x="3279450" y="596850"/>
            <a:ext cx="8071500" cy="6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01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4150"/>
              <a:buFont typeface="Arial"/>
              <a:buNone/>
            </a:pPr>
            <a:r>
              <a:rPr b="0" i="0" lang="en-US" sz="500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The 4 Types of Plagiarism</a:t>
            </a:r>
            <a:endParaRPr b="0" i="0" sz="5000" u="none" cap="none" strike="noStrike"/>
          </a:p>
        </p:txBody>
      </p:sp>
      <p:sp>
        <p:nvSpPr>
          <p:cNvPr id="68" name="Google Shape;68;p3"/>
          <p:cNvSpPr/>
          <p:nvPr/>
        </p:nvSpPr>
        <p:spPr>
          <a:xfrm>
            <a:off x="433975" y="1708875"/>
            <a:ext cx="6777300" cy="2935500"/>
          </a:xfrm>
          <a:prstGeom prst="roundRect">
            <a:avLst>
              <a:gd fmla="val 4051" name="adj"/>
            </a:avLst>
          </a:prstGeom>
          <a:solidFill>
            <a:srgbClr val="FDFBF7"/>
          </a:solidFill>
          <a:ln cap="flat" cmpd="sng" w="23925">
            <a:solidFill>
              <a:srgbClr val="E6DED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19943">
              <a:srgbClr val="E6DED2"/>
            </a:outerShdw>
          </a:effectLst>
        </p:spPr>
        <p:txBody>
          <a:bodyPr anchorCtr="0" anchor="ctr" bIns="95700" lIns="95700" spcFirstLastPara="1" rIns="95700" wrap="square" tIns="9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69" name="Google Shape;69;p3"/>
          <p:cNvSpPr/>
          <p:nvPr/>
        </p:nvSpPr>
        <p:spPr>
          <a:xfrm>
            <a:off x="457907" y="1739390"/>
            <a:ext cx="6729600" cy="849300"/>
          </a:xfrm>
          <a:prstGeom prst="roundRect">
            <a:avLst>
              <a:gd fmla="val 9689" name="adj"/>
            </a:avLst>
          </a:prstGeom>
          <a:solidFill>
            <a:srgbClr val="E6DED2">
              <a:alpha val="50196"/>
            </a:srgbClr>
          </a:solidFill>
          <a:ln>
            <a:noFill/>
          </a:ln>
          <a:effectLst>
            <a:outerShdw rotWithShape="0" algn="bl" dir="2700000" dist="19943">
              <a:srgbClr val="CCC4B8"/>
            </a:outerShdw>
          </a:effectLst>
        </p:spPr>
        <p:txBody>
          <a:bodyPr anchorCtr="0" anchor="ctr" bIns="95700" lIns="95700" spcFirstLastPara="1" rIns="95700" wrap="square" tIns="9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70" name="Google Shape;70;p3"/>
          <p:cNvSpPr/>
          <p:nvPr/>
        </p:nvSpPr>
        <p:spPr>
          <a:xfrm>
            <a:off x="679902" y="1925060"/>
            <a:ext cx="27756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829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146"/>
              <a:buFont typeface="Arial"/>
              <a:buNone/>
            </a:pPr>
            <a:r>
              <a:rPr b="1" i="0" lang="en-US" sz="2800" u="none" cap="none" strike="noStrike">
                <a:solidFill>
                  <a:srgbClr val="4C4C4C"/>
                </a:solidFill>
              </a:rPr>
              <a:t>Intentional</a:t>
            </a:r>
            <a:endParaRPr b="1" i="0" sz="2800" u="none" cap="none" strike="noStrike"/>
          </a:p>
        </p:txBody>
      </p:sp>
      <p:sp>
        <p:nvSpPr>
          <p:cNvPr id="71" name="Google Shape;71;p3"/>
          <p:cNvSpPr/>
          <p:nvPr/>
        </p:nvSpPr>
        <p:spPr>
          <a:xfrm>
            <a:off x="679840" y="3024262"/>
            <a:ext cx="62856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4545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27"/>
              <a:buFont typeface="Arial"/>
              <a:buNone/>
            </a:pPr>
            <a:r>
              <a:rPr b="0" i="0" lang="en-US" sz="20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Deliberately copying someone else's work and submitting it as your own. This is the most serious form.</a:t>
            </a:r>
            <a:endParaRPr b="0" i="0" sz="2000" u="none" cap="none" strike="noStrike"/>
          </a:p>
        </p:txBody>
      </p:sp>
      <p:sp>
        <p:nvSpPr>
          <p:cNvPr id="72" name="Google Shape;72;p3"/>
          <p:cNvSpPr/>
          <p:nvPr/>
        </p:nvSpPr>
        <p:spPr>
          <a:xfrm>
            <a:off x="7418922" y="1708875"/>
            <a:ext cx="6777600" cy="2935500"/>
          </a:xfrm>
          <a:prstGeom prst="roundRect">
            <a:avLst>
              <a:gd fmla="val 4051" name="adj"/>
            </a:avLst>
          </a:prstGeom>
          <a:solidFill>
            <a:srgbClr val="FDFBF7"/>
          </a:solidFill>
          <a:ln cap="flat" cmpd="sng" w="23925">
            <a:solidFill>
              <a:srgbClr val="E6DED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19943">
              <a:srgbClr val="E6DED2"/>
            </a:outerShdw>
          </a:effectLst>
        </p:spPr>
        <p:txBody>
          <a:bodyPr anchorCtr="0" anchor="ctr" bIns="95700" lIns="95700" spcFirstLastPara="1" rIns="95700" wrap="square" tIns="9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73" name="Google Shape;73;p3"/>
          <p:cNvSpPr/>
          <p:nvPr/>
        </p:nvSpPr>
        <p:spPr>
          <a:xfrm>
            <a:off x="7442854" y="1739390"/>
            <a:ext cx="6729600" cy="849300"/>
          </a:xfrm>
          <a:prstGeom prst="roundRect">
            <a:avLst>
              <a:gd fmla="val 9689" name="adj"/>
            </a:avLst>
          </a:prstGeom>
          <a:solidFill>
            <a:srgbClr val="E6DED2">
              <a:alpha val="50196"/>
            </a:srgbClr>
          </a:solidFill>
          <a:ln>
            <a:noFill/>
          </a:ln>
          <a:effectLst>
            <a:outerShdw rotWithShape="0" algn="bl" dir="2700000" dist="19943">
              <a:srgbClr val="CCC4B8"/>
            </a:outerShdw>
          </a:effectLst>
        </p:spPr>
        <p:txBody>
          <a:bodyPr anchorCtr="0" anchor="ctr" bIns="95700" lIns="95700" spcFirstLastPara="1" rIns="95700" wrap="square" tIns="9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74" name="Google Shape;74;p3"/>
          <p:cNvSpPr/>
          <p:nvPr/>
        </p:nvSpPr>
        <p:spPr>
          <a:xfrm>
            <a:off x="7664849" y="1925060"/>
            <a:ext cx="27756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829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146"/>
              <a:buFont typeface="Arial"/>
              <a:buNone/>
            </a:pPr>
            <a:r>
              <a:rPr b="1" i="0" lang="en-US" sz="2800" u="none" cap="none" strike="noStrike">
                <a:solidFill>
                  <a:srgbClr val="4C4C4C"/>
                </a:solidFill>
              </a:rPr>
              <a:t>Accidental</a:t>
            </a:r>
            <a:endParaRPr b="1" i="0" sz="2800" u="none" cap="none" strike="noStrike"/>
          </a:p>
        </p:txBody>
      </p:sp>
      <p:sp>
        <p:nvSpPr>
          <p:cNvPr id="75" name="Google Shape;75;p3"/>
          <p:cNvSpPr/>
          <p:nvPr/>
        </p:nvSpPr>
        <p:spPr>
          <a:xfrm>
            <a:off x="7664849" y="3024309"/>
            <a:ext cx="62856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4545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27"/>
              <a:buFont typeface="Arial"/>
              <a:buNone/>
            </a:pPr>
            <a:r>
              <a:rPr b="0" i="0" lang="en-US" sz="20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Forgetting to cite a source or misunderstanding citation rules. Intent doesn't eliminate responsibility.</a:t>
            </a:r>
            <a:endParaRPr b="0" i="0" sz="2000" u="none" cap="none" strike="noStrike"/>
          </a:p>
        </p:txBody>
      </p:sp>
      <p:sp>
        <p:nvSpPr>
          <p:cNvPr id="76" name="Google Shape;76;p3"/>
          <p:cNvSpPr/>
          <p:nvPr/>
        </p:nvSpPr>
        <p:spPr>
          <a:xfrm>
            <a:off x="3656089" y="5093697"/>
            <a:ext cx="333000" cy="5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17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2000" u="none" cap="none" strike="noStrike"/>
          </a:p>
        </p:txBody>
      </p:sp>
      <p:sp>
        <p:nvSpPr>
          <p:cNvPr id="77" name="Google Shape;77;p3"/>
          <p:cNvSpPr/>
          <p:nvPr/>
        </p:nvSpPr>
        <p:spPr>
          <a:xfrm>
            <a:off x="433975" y="4909016"/>
            <a:ext cx="6777300" cy="2935500"/>
          </a:xfrm>
          <a:prstGeom prst="roundRect">
            <a:avLst>
              <a:gd fmla="val 4051" name="adj"/>
            </a:avLst>
          </a:prstGeom>
          <a:solidFill>
            <a:srgbClr val="FDFBF7"/>
          </a:solidFill>
          <a:ln cap="flat" cmpd="sng" w="23925">
            <a:solidFill>
              <a:srgbClr val="E6DED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19943">
              <a:srgbClr val="E6DED2"/>
            </a:outerShdw>
          </a:effectLst>
        </p:spPr>
        <p:txBody>
          <a:bodyPr anchorCtr="0" anchor="ctr" bIns="95700" lIns="95700" spcFirstLastPara="1" rIns="95700" wrap="square" tIns="9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78" name="Google Shape;78;p3"/>
          <p:cNvSpPr/>
          <p:nvPr/>
        </p:nvSpPr>
        <p:spPr>
          <a:xfrm>
            <a:off x="457907" y="4939531"/>
            <a:ext cx="6729600" cy="849300"/>
          </a:xfrm>
          <a:prstGeom prst="roundRect">
            <a:avLst>
              <a:gd fmla="val 9689" name="adj"/>
            </a:avLst>
          </a:prstGeom>
          <a:solidFill>
            <a:srgbClr val="E6DED2">
              <a:alpha val="50196"/>
            </a:srgbClr>
          </a:solidFill>
          <a:ln>
            <a:noFill/>
          </a:ln>
          <a:effectLst>
            <a:outerShdw rotWithShape="0" algn="bl" dir="2700000" dist="19943">
              <a:srgbClr val="CCC4B8"/>
            </a:outerShdw>
          </a:effectLst>
        </p:spPr>
        <p:txBody>
          <a:bodyPr anchorCtr="0" anchor="ctr" bIns="95700" lIns="95700" spcFirstLastPara="1" rIns="95700" wrap="square" tIns="9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79" name="Google Shape;79;p3"/>
          <p:cNvSpPr/>
          <p:nvPr/>
        </p:nvSpPr>
        <p:spPr>
          <a:xfrm>
            <a:off x="679902" y="5125201"/>
            <a:ext cx="27756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829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146"/>
              <a:buFont typeface="Arial"/>
              <a:buNone/>
            </a:pPr>
            <a:r>
              <a:rPr b="1" i="0" lang="en-US" sz="2800" u="none" cap="none" strike="noStrike">
                <a:solidFill>
                  <a:srgbClr val="4C4C4C"/>
                </a:solidFill>
              </a:rPr>
              <a:t>Patchwork</a:t>
            </a:r>
            <a:endParaRPr b="1" i="0" sz="2800" u="none" cap="none" strike="noStrike"/>
          </a:p>
        </p:txBody>
      </p:sp>
      <p:sp>
        <p:nvSpPr>
          <p:cNvPr id="80" name="Google Shape;80;p3"/>
          <p:cNvSpPr/>
          <p:nvPr/>
        </p:nvSpPr>
        <p:spPr>
          <a:xfrm>
            <a:off x="679840" y="6210641"/>
            <a:ext cx="62856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4545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27"/>
              <a:buFont typeface="Arial"/>
              <a:buNone/>
            </a:pPr>
            <a:r>
              <a:rPr b="0" i="0" lang="en-US" sz="20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Stitching together phrases from multiple sources without proper citation — even if words are slightly changed.</a:t>
            </a:r>
            <a:endParaRPr b="0" i="0" sz="2000" u="none" cap="none" strike="noStrike"/>
          </a:p>
        </p:txBody>
      </p:sp>
      <p:sp>
        <p:nvSpPr>
          <p:cNvPr id="81" name="Google Shape;81;p3"/>
          <p:cNvSpPr/>
          <p:nvPr/>
        </p:nvSpPr>
        <p:spPr>
          <a:xfrm>
            <a:off x="7418922" y="4909016"/>
            <a:ext cx="6777600" cy="2935500"/>
          </a:xfrm>
          <a:prstGeom prst="roundRect">
            <a:avLst>
              <a:gd fmla="val 4051" name="adj"/>
            </a:avLst>
          </a:prstGeom>
          <a:solidFill>
            <a:srgbClr val="FDFBF7"/>
          </a:solidFill>
          <a:ln cap="flat" cmpd="sng" w="23925">
            <a:solidFill>
              <a:srgbClr val="E6DED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19943">
              <a:srgbClr val="E6DED2"/>
            </a:outerShdw>
          </a:effectLst>
        </p:spPr>
        <p:txBody>
          <a:bodyPr anchorCtr="0" anchor="ctr" bIns="95700" lIns="95700" spcFirstLastPara="1" rIns="95700" wrap="square" tIns="9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82" name="Google Shape;82;p3"/>
          <p:cNvSpPr/>
          <p:nvPr/>
        </p:nvSpPr>
        <p:spPr>
          <a:xfrm>
            <a:off x="7442854" y="4939531"/>
            <a:ext cx="6729600" cy="849300"/>
          </a:xfrm>
          <a:prstGeom prst="roundRect">
            <a:avLst>
              <a:gd fmla="val 9689" name="adj"/>
            </a:avLst>
          </a:prstGeom>
          <a:solidFill>
            <a:srgbClr val="E6DED2">
              <a:alpha val="50196"/>
            </a:srgbClr>
          </a:solidFill>
          <a:ln>
            <a:noFill/>
          </a:ln>
          <a:effectLst>
            <a:outerShdw rotWithShape="0" algn="bl" dir="2700000" dist="19943">
              <a:srgbClr val="CCC4B8"/>
            </a:outerShdw>
          </a:effectLst>
        </p:spPr>
        <p:txBody>
          <a:bodyPr anchorCtr="0" anchor="ctr" bIns="95700" lIns="95700" spcFirstLastPara="1" rIns="95700" wrap="square" tIns="9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83" name="Google Shape;83;p3"/>
          <p:cNvSpPr/>
          <p:nvPr/>
        </p:nvSpPr>
        <p:spPr>
          <a:xfrm>
            <a:off x="7664849" y="5125201"/>
            <a:ext cx="27756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829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146"/>
              <a:buFont typeface="Arial"/>
              <a:buNone/>
            </a:pPr>
            <a:r>
              <a:rPr b="1" i="0" lang="en-US" sz="2800" u="none" cap="none" strike="noStrike">
                <a:solidFill>
                  <a:srgbClr val="4C4C4C"/>
                </a:solidFill>
              </a:rPr>
              <a:t>Self-Plagiarism</a:t>
            </a:r>
            <a:endParaRPr b="1" i="0" sz="2800" u="none" cap="none" strike="noStrike"/>
          </a:p>
        </p:txBody>
      </p:sp>
      <p:sp>
        <p:nvSpPr>
          <p:cNvPr id="84" name="Google Shape;84;p3"/>
          <p:cNvSpPr/>
          <p:nvPr/>
        </p:nvSpPr>
        <p:spPr>
          <a:xfrm>
            <a:off x="7664849" y="6210641"/>
            <a:ext cx="62856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4545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27"/>
              <a:buFont typeface="Arial"/>
              <a:buNone/>
            </a:pPr>
            <a:r>
              <a:rPr b="0" i="0" lang="en-US" sz="20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Reusing your own previous work for a new assignment without permission. Your old work still needs to be cited.</a:t>
            </a:r>
            <a:endParaRPr b="0" i="0" sz="2000" u="none" cap="none" strike="noStrik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"/>
          <p:cNvSpPr/>
          <p:nvPr/>
        </p:nvSpPr>
        <p:spPr>
          <a:xfrm>
            <a:off x="4819488" y="197911"/>
            <a:ext cx="4991400" cy="1235400"/>
          </a:xfrm>
          <a:prstGeom prst="roundRect">
            <a:avLst>
              <a:gd fmla="val 17880" name="adj"/>
            </a:avLst>
          </a:prstGeom>
          <a:solidFill>
            <a:srgbClr val="E8E6E3"/>
          </a:solidFill>
          <a:ln>
            <a:noFill/>
          </a:ln>
        </p:spPr>
        <p:txBody>
          <a:bodyPr anchorCtr="0" anchor="ctr" bIns="264950" lIns="264950" spcFirstLastPara="1" rIns="264950" wrap="square" tIns="2649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5213875" y="394938"/>
            <a:ext cx="4202700" cy="8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4057"/>
              <a:buFont typeface="Arial"/>
              <a:buNone/>
            </a:pPr>
            <a:r>
              <a:rPr i="0" lang="en-US" sz="4057" u="none" cap="none" strike="noStrike">
                <a:solidFill>
                  <a:srgbClr val="4C4C4C"/>
                </a:solidFill>
                <a:latin typeface="Chelsea Market"/>
                <a:ea typeface="Chelsea Market"/>
                <a:cs typeface="Chelsea Market"/>
                <a:sym typeface="Chelsea Market"/>
              </a:rPr>
              <a:t>REMIX CULTURE</a:t>
            </a:r>
            <a:endParaRPr i="0" sz="4057" u="none" cap="none" strike="noStrike"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770000" y="1660100"/>
            <a:ext cx="130740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4450"/>
              <a:buFont typeface="Arial"/>
              <a:buNone/>
            </a:pPr>
            <a:r>
              <a:rPr b="1" lang="en-US" sz="3000">
                <a:solidFill>
                  <a:srgbClr val="3A3A3A"/>
                </a:solidFill>
              </a:rPr>
              <a:t>Remix Culture is when you are </a:t>
            </a:r>
            <a:r>
              <a:rPr b="1" i="0" lang="en-US" sz="3000" u="none" cap="none" strike="noStrike">
                <a:solidFill>
                  <a:srgbClr val="3A3A3A"/>
                </a:solidFill>
              </a:rPr>
              <a:t>Building on Others' Ideas</a:t>
            </a:r>
            <a:endParaRPr b="1" i="0" sz="3000" u="none" cap="none" strike="noStrike"/>
          </a:p>
        </p:txBody>
      </p:sp>
      <p:sp>
        <p:nvSpPr>
          <p:cNvPr id="93" name="Google Shape;93;p4"/>
          <p:cNvSpPr/>
          <p:nvPr/>
        </p:nvSpPr>
        <p:spPr>
          <a:xfrm>
            <a:off x="770000" y="2478500"/>
            <a:ext cx="13451400" cy="12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Human creativity has always involved borrowing, transforming, and building on what came before. Music samples, fan fiction, parody — these are all forms of </a:t>
            </a:r>
            <a:r>
              <a:rPr b="1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remix culture</a:t>
            </a: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400" u="none" cap="none" strike="noStrike"/>
          </a:p>
        </p:txBody>
      </p:sp>
      <p:sp>
        <p:nvSpPr>
          <p:cNvPr id="94" name="Google Shape;94;p4"/>
          <p:cNvSpPr/>
          <p:nvPr/>
        </p:nvSpPr>
        <p:spPr>
          <a:xfrm>
            <a:off x="770000" y="4243647"/>
            <a:ext cx="13074000" cy="12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But remix culture does not mean </a:t>
            </a:r>
            <a:r>
              <a:rPr b="0" i="1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anything goes</a:t>
            </a: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. The key difference is </a:t>
            </a:r>
            <a:r>
              <a:rPr b="1" i="0" lang="en-US" sz="2400" u="none" cap="none" strike="noStrike">
                <a:solidFill>
                  <a:srgbClr val="9C9283"/>
                </a:solidFill>
                <a:latin typeface="Arial"/>
                <a:ea typeface="Arial"/>
                <a:cs typeface="Arial"/>
                <a:sym typeface="Arial"/>
              </a:rPr>
              <a:t>acknowledgment and transformation</a:t>
            </a: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— giving credit and adding something new.</a:t>
            </a:r>
            <a:endParaRPr b="0" i="0" sz="2400" u="none" cap="none" strike="noStrike"/>
          </a:p>
        </p:txBody>
      </p:sp>
      <p:sp>
        <p:nvSpPr>
          <p:cNvPr id="95" name="Google Shape;95;p4"/>
          <p:cNvSpPr/>
          <p:nvPr/>
        </p:nvSpPr>
        <p:spPr>
          <a:xfrm>
            <a:off x="769850" y="6008795"/>
            <a:ext cx="13451400" cy="12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E.g. A dancer creates a series of moves for an artist - those individual moves are then remixed into different combination on a TikTok for a different song - Who owns the materials at that point?</a:t>
            </a:r>
            <a:endParaRPr b="0" i="0" sz="2400" u="none" cap="none" strike="noStrik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"/>
          <p:cNvSpPr/>
          <p:nvPr/>
        </p:nvSpPr>
        <p:spPr>
          <a:xfrm>
            <a:off x="368761" y="477777"/>
            <a:ext cx="8619900" cy="5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3550"/>
              <a:buFont typeface="Arial"/>
              <a:buNone/>
            </a:pPr>
            <a:r>
              <a:rPr b="0" i="0" lang="en-US" sz="35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Remix Culture vs. Intellectual Property</a:t>
            </a:r>
            <a:endParaRPr b="0" i="0" sz="3550" u="none" cap="none" strike="noStrike"/>
          </a:p>
        </p:txBody>
      </p:sp>
      <p:pic>
        <p:nvPicPr>
          <p:cNvPr descr="preencoded.png" id="102" name="Google Shape;10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8761" y="1448991"/>
            <a:ext cx="6074092" cy="6074092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5"/>
          <p:cNvSpPr/>
          <p:nvPr/>
        </p:nvSpPr>
        <p:spPr>
          <a:xfrm>
            <a:off x="6761750" y="1756600"/>
            <a:ext cx="7459500" cy="16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The tension between remix culture and intellectual property is real. Artists, writers, and scholars are </a:t>
            </a:r>
            <a:r>
              <a:rPr b="1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inspired</a:t>
            </a: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by one another — but inspiration is not the same as copying.</a:t>
            </a:r>
            <a:endParaRPr b="0" i="0" sz="2400" u="none" cap="none" strike="noStrike"/>
          </a:p>
        </p:txBody>
      </p:sp>
      <p:sp>
        <p:nvSpPr>
          <p:cNvPr id="104" name="Google Shape;104;p5"/>
          <p:cNvSpPr/>
          <p:nvPr/>
        </p:nvSpPr>
        <p:spPr>
          <a:xfrm>
            <a:off x="6761750" y="4162525"/>
            <a:ext cx="7459500" cy="1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The rule of thumb: </a:t>
            </a:r>
            <a:r>
              <a:rPr b="1" i="0" lang="en-US" sz="2400" u="none" cap="none" strike="noStrike">
                <a:solidFill>
                  <a:srgbClr val="9C9283"/>
                </a:solidFill>
                <a:latin typeface="Arial"/>
                <a:ea typeface="Arial"/>
                <a:cs typeface="Arial"/>
                <a:sym typeface="Arial"/>
              </a:rPr>
              <a:t>transform it, cite it, or both.</a:t>
            </a: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Inspiration is welcome; unacknowledged copying is not.</a:t>
            </a:r>
            <a:endParaRPr b="0" i="0" sz="2400" u="none" cap="none" strike="noStrik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"/>
          <p:cNvSpPr/>
          <p:nvPr/>
        </p:nvSpPr>
        <p:spPr>
          <a:xfrm>
            <a:off x="6280222" y="3609467"/>
            <a:ext cx="7556421" cy="4499868"/>
          </a:xfrm>
          <a:prstGeom prst="roundRect">
            <a:avLst>
              <a:gd fmla="val 2827" name="adj"/>
            </a:avLst>
          </a:prstGeom>
          <a:solidFill>
            <a:srgbClr val="F2EDE5"/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0320">
              <a:srgbClr val="CCC4B8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"/>
          <p:cNvSpPr/>
          <p:nvPr/>
        </p:nvSpPr>
        <p:spPr>
          <a:xfrm>
            <a:off x="6287842" y="3619640"/>
            <a:ext cx="7541181" cy="2239761"/>
          </a:xfrm>
          <a:prstGeom prst="roundRect">
            <a:avLst>
              <a:gd fmla="val 5679" name="adj"/>
            </a:avLst>
          </a:prstGeom>
          <a:solidFill>
            <a:srgbClr val="F2EDE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"/>
          <p:cNvSpPr/>
          <p:nvPr/>
        </p:nvSpPr>
        <p:spPr>
          <a:xfrm>
            <a:off x="6514656" y="4587463"/>
            <a:ext cx="7087553" cy="969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Known by most people, found in many sources, not tied to one author or study.</a:t>
            </a:r>
            <a:endParaRPr b="0" i="0" sz="2400" u="none" cap="none" strike="noStrike"/>
          </a:p>
        </p:txBody>
      </p:sp>
      <p:sp>
        <p:nvSpPr>
          <p:cNvPr id="113" name="Google Shape;113;p6"/>
          <p:cNvSpPr/>
          <p:nvPr/>
        </p:nvSpPr>
        <p:spPr>
          <a:xfrm>
            <a:off x="6287842" y="5859400"/>
            <a:ext cx="7541181" cy="2239761"/>
          </a:xfrm>
          <a:prstGeom prst="rect">
            <a:avLst/>
          </a:prstGeom>
          <a:solidFill>
            <a:srgbClr val="F2EDE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6"/>
          <p:cNvSpPr/>
          <p:nvPr/>
        </p:nvSpPr>
        <p:spPr>
          <a:xfrm>
            <a:off x="6287842" y="5859400"/>
            <a:ext cx="7541181" cy="40697"/>
          </a:xfrm>
          <a:prstGeom prst="roundRect">
            <a:avLst>
              <a:gd fmla="val 312558" name="adj"/>
            </a:avLst>
          </a:prstGeom>
          <a:solidFill>
            <a:srgbClr val="CCC4B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"/>
          <p:cNvSpPr/>
          <p:nvPr/>
        </p:nvSpPr>
        <p:spPr>
          <a:xfrm>
            <a:off x="6514656" y="6827224"/>
            <a:ext cx="7087553" cy="969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Specific data, research findings, expert opinions, or unique interpretations require a citation.</a:t>
            </a:r>
            <a:endParaRPr b="0" i="0" sz="2400" u="none" cap="none" strike="noStrike"/>
          </a:p>
        </p:txBody>
      </p:sp>
      <p:pic>
        <p:nvPicPr>
          <p:cNvPr descr="preencoded.png" id="116" name="Google Shape;11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6"/>
          <p:cNvSpPr/>
          <p:nvPr/>
        </p:nvSpPr>
        <p:spPr>
          <a:xfrm>
            <a:off x="6287801" y="231525"/>
            <a:ext cx="7941000" cy="14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4450"/>
              <a:buFont typeface="Arial"/>
              <a:buNone/>
            </a:pPr>
            <a:r>
              <a:rPr b="0" i="0" lang="en-US" sz="44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What Is Common Knowledge?</a:t>
            </a:r>
            <a:endParaRPr b="0" i="0" sz="4450" u="none" cap="none" strike="noStrike"/>
          </a:p>
        </p:txBody>
      </p:sp>
      <p:sp>
        <p:nvSpPr>
          <p:cNvPr id="118" name="Google Shape;118;p6"/>
          <p:cNvSpPr/>
          <p:nvPr/>
        </p:nvSpPr>
        <p:spPr>
          <a:xfrm>
            <a:off x="6280190" y="1312639"/>
            <a:ext cx="75564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Common knowledge is information so widely known that it doesn't need a citation. You don't need to cite the fact that water boils at 100°C, or that World War II ended in 1945.</a:t>
            </a:r>
            <a:endParaRPr b="0" i="0" sz="2400" u="none" cap="none" strike="noStrike"/>
          </a:p>
        </p:txBody>
      </p:sp>
      <p:sp>
        <p:nvSpPr>
          <p:cNvPr id="119" name="Google Shape;119;p6"/>
          <p:cNvSpPr/>
          <p:nvPr/>
        </p:nvSpPr>
        <p:spPr>
          <a:xfrm>
            <a:off x="6514625" y="3729800"/>
            <a:ext cx="3543900" cy="5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</a:rPr>
              <a:t>✅</a:t>
            </a:r>
            <a:r>
              <a:rPr b="1" i="0" lang="en-US" sz="2400" u="none" cap="none" strike="noStrike">
                <a:solidFill>
                  <a:srgbClr val="4C4C4C"/>
                </a:solidFill>
              </a:rPr>
              <a:t> Common Knowledge</a:t>
            </a:r>
            <a:endParaRPr b="1" i="0" sz="2400" u="none" cap="none" strike="noStrike"/>
          </a:p>
        </p:txBody>
      </p:sp>
      <p:sp>
        <p:nvSpPr>
          <p:cNvPr id="120" name="Google Shape;120;p6"/>
          <p:cNvSpPr/>
          <p:nvPr/>
        </p:nvSpPr>
        <p:spPr>
          <a:xfrm>
            <a:off x="6514625" y="6124701"/>
            <a:ext cx="2835300" cy="5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</a:rPr>
              <a:t>📖</a:t>
            </a:r>
            <a:r>
              <a:rPr b="1" i="0" lang="en-US" sz="2400" u="none" cap="none" strike="noStrike">
                <a:solidFill>
                  <a:srgbClr val="4C4C4C"/>
                </a:solidFill>
              </a:rPr>
              <a:t> Cite It</a:t>
            </a:r>
            <a:endParaRPr b="1" i="0" sz="2400" u="none" cap="none" strike="noStrik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/>
          <p:nvPr/>
        </p:nvSpPr>
        <p:spPr>
          <a:xfrm>
            <a:off x="1142998" y="312950"/>
            <a:ext cx="12344400" cy="14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4450"/>
              <a:buFont typeface="Arial"/>
              <a:buNone/>
            </a:pPr>
            <a:r>
              <a:rPr b="0" i="0" lang="en-US" sz="44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Uniquely Framed Knowledge</a:t>
            </a:r>
            <a:endParaRPr b="0" i="0" sz="4450" u="none" cap="none" strike="noStrike"/>
          </a:p>
        </p:txBody>
      </p:sp>
      <p:sp>
        <p:nvSpPr>
          <p:cNvPr id="127" name="Google Shape;127;p7"/>
          <p:cNvSpPr/>
          <p:nvPr/>
        </p:nvSpPr>
        <p:spPr>
          <a:xfrm>
            <a:off x="793800" y="1730450"/>
            <a:ext cx="6244800" cy="26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2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Even when an </a:t>
            </a:r>
            <a:r>
              <a:rPr b="0" i="1" lang="en-US" sz="22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idea</a:t>
            </a:r>
            <a:r>
              <a:rPr b="0" i="0" lang="en-US" sz="22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is common, the </a:t>
            </a:r>
            <a:r>
              <a:rPr b="1" i="0" lang="en-US" sz="22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way it is expressed</a:t>
            </a:r>
            <a:r>
              <a:rPr b="0" i="0" lang="en-US" sz="22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can be unique. If a writer presents information in a distinctive, original way — through structure, metaphor, or argument — that framing belongs to them.</a:t>
            </a:r>
            <a:endParaRPr b="0" i="0" sz="2200" u="none" cap="none" strike="noStrike"/>
          </a:p>
        </p:txBody>
      </p:sp>
      <p:sp>
        <p:nvSpPr>
          <p:cNvPr id="128" name="Google Shape;128;p7"/>
          <p:cNvSpPr/>
          <p:nvPr/>
        </p:nvSpPr>
        <p:spPr>
          <a:xfrm>
            <a:off x="793800" y="4757451"/>
            <a:ext cx="6244800" cy="26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lang="en-US" sz="2200">
                <a:solidFill>
                  <a:srgbClr val="4C4C4C"/>
                </a:solidFill>
              </a:rPr>
              <a:t>e.g.</a:t>
            </a:r>
            <a:r>
              <a:rPr b="0" i="0" lang="en-US" sz="22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The fact that stress affects health is common knowledge. But a researcher's specific argument about </a:t>
            </a:r>
            <a:r>
              <a:rPr b="0" i="1" lang="en-US" sz="22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how and why</a:t>
            </a:r>
            <a:r>
              <a:rPr b="0" i="0" lang="en-US" sz="22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stress causes illness is </a:t>
            </a:r>
            <a:r>
              <a:rPr b="1" i="0" lang="en-US" sz="2200" u="none" cap="none" strike="noStrike">
                <a:solidFill>
                  <a:srgbClr val="9C9283"/>
                </a:solidFill>
                <a:latin typeface="Arial"/>
                <a:ea typeface="Arial"/>
                <a:cs typeface="Arial"/>
                <a:sym typeface="Arial"/>
              </a:rPr>
              <a:t>uniquely framed</a:t>
            </a:r>
            <a:r>
              <a:rPr b="0" i="0" lang="en-US" sz="22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— and must be cited.</a:t>
            </a:r>
            <a:endParaRPr b="0" i="0" sz="2200" u="none" cap="none" strike="noStrike"/>
          </a:p>
        </p:txBody>
      </p:sp>
      <p:sp>
        <p:nvSpPr>
          <p:cNvPr id="129" name="Google Shape;129;p7"/>
          <p:cNvSpPr/>
          <p:nvPr/>
        </p:nvSpPr>
        <p:spPr>
          <a:xfrm>
            <a:off x="7599525" y="1699975"/>
            <a:ext cx="6244800" cy="1899300"/>
          </a:xfrm>
          <a:prstGeom prst="roundRect">
            <a:avLst>
              <a:gd fmla="val 10030" name="adj"/>
            </a:avLst>
          </a:prstGeom>
          <a:solidFill>
            <a:srgbClr val="FDFBF7"/>
          </a:solidFill>
          <a:ln cap="flat" cmpd="sng" w="30475">
            <a:solidFill>
              <a:srgbClr val="E6DED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0320">
              <a:srgbClr val="E6DED2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7"/>
          <p:cNvSpPr/>
          <p:nvPr/>
        </p:nvSpPr>
        <p:spPr>
          <a:xfrm>
            <a:off x="7569041" y="1699974"/>
            <a:ext cx="121920" cy="1458635"/>
          </a:xfrm>
          <a:prstGeom prst="roundRect">
            <a:avLst>
              <a:gd fmla="val 78139" name="adj"/>
            </a:avLst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7"/>
          <p:cNvSpPr/>
          <p:nvPr/>
        </p:nvSpPr>
        <p:spPr>
          <a:xfrm>
            <a:off x="7948258" y="2035023"/>
            <a:ext cx="2835300" cy="4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200"/>
              <a:buFont typeface="Arial"/>
              <a:buNone/>
            </a:pPr>
            <a:r>
              <a:rPr b="0" i="0" lang="en-US" sz="30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The Idea</a:t>
            </a:r>
            <a:endParaRPr b="0" i="0" sz="3000" u="none" cap="none" strike="noStrike"/>
          </a:p>
        </p:txBody>
      </p:sp>
      <p:sp>
        <p:nvSpPr>
          <p:cNvPr id="132" name="Google Shape;132;p7"/>
          <p:cNvSpPr/>
          <p:nvPr/>
        </p:nvSpPr>
        <p:spPr>
          <a:xfrm>
            <a:off x="7948258" y="2791787"/>
            <a:ext cx="5638800" cy="4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May be general or widely known</a:t>
            </a:r>
            <a:endParaRPr b="0" i="0" sz="2400" u="none" cap="none" strike="noStrike"/>
          </a:p>
        </p:txBody>
      </p:sp>
      <p:sp>
        <p:nvSpPr>
          <p:cNvPr id="133" name="Google Shape;133;p7"/>
          <p:cNvSpPr/>
          <p:nvPr/>
        </p:nvSpPr>
        <p:spPr>
          <a:xfrm>
            <a:off x="7599525" y="3894761"/>
            <a:ext cx="6244800" cy="1899300"/>
          </a:xfrm>
          <a:prstGeom prst="roundRect">
            <a:avLst>
              <a:gd fmla="val 10030" name="adj"/>
            </a:avLst>
          </a:prstGeom>
          <a:solidFill>
            <a:srgbClr val="FDFBF7"/>
          </a:solidFill>
          <a:ln cap="flat" cmpd="sng" w="30475">
            <a:solidFill>
              <a:srgbClr val="E6DED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0320">
              <a:srgbClr val="E6DED2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7"/>
          <p:cNvSpPr/>
          <p:nvPr/>
        </p:nvSpPr>
        <p:spPr>
          <a:xfrm>
            <a:off x="7569041" y="3385423"/>
            <a:ext cx="121920" cy="1458635"/>
          </a:xfrm>
          <a:prstGeom prst="roundRect">
            <a:avLst>
              <a:gd fmla="val 78139" name="adj"/>
            </a:avLst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7"/>
          <p:cNvSpPr/>
          <p:nvPr/>
        </p:nvSpPr>
        <p:spPr>
          <a:xfrm>
            <a:off x="7948258" y="4229808"/>
            <a:ext cx="2835300" cy="4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200"/>
              <a:buFont typeface="Arial"/>
              <a:buNone/>
            </a:pPr>
            <a:r>
              <a:rPr b="0" i="0" lang="en-US" sz="30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The Frame</a:t>
            </a:r>
            <a:endParaRPr b="0" i="0" sz="3000" u="none" cap="none" strike="noStrike"/>
          </a:p>
        </p:txBody>
      </p:sp>
      <p:sp>
        <p:nvSpPr>
          <p:cNvPr id="136" name="Google Shape;136;p7"/>
          <p:cNvSpPr/>
          <p:nvPr/>
        </p:nvSpPr>
        <p:spPr>
          <a:xfrm>
            <a:off x="7948258" y="4986572"/>
            <a:ext cx="5638800" cy="4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The unique way it's argued or expressed</a:t>
            </a:r>
            <a:endParaRPr b="0" i="0" sz="2400" u="none" cap="none" strike="noStrike"/>
          </a:p>
        </p:txBody>
      </p:sp>
      <p:sp>
        <p:nvSpPr>
          <p:cNvPr id="137" name="Google Shape;137;p7"/>
          <p:cNvSpPr/>
          <p:nvPr/>
        </p:nvSpPr>
        <p:spPr>
          <a:xfrm>
            <a:off x="7599525" y="6089546"/>
            <a:ext cx="6244800" cy="1899300"/>
          </a:xfrm>
          <a:prstGeom prst="roundRect">
            <a:avLst>
              <a:gd fmla="val 10030" name="adj"/>
            </a:avLst>
          </a:prstGeom>
          <a:solidFill>
            <a:srgbClr val="FDFBF7"/>
          </a:solidFill>
          <a:ln cap="flat" cmpd="sng" w="30475">
            <a:solidFill>
              <a:srgbClr val="E6DED2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0320">
              <a:srgbClr val="E6DED2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7"/>
          <p:cNvSpPr/>
          <p:nvPr/>
        </p:nvSpPr>
        <p:spPr>
          <a:xfrm>
            <a:off x="7569041" y="5070872"/>
            <a:ext cx="121920" cy="1458635"/>
          </a:xfrm>
          <a:prstGeom prst="roundRect">
            <a:avLst>
              <a:gd fmla="val 78139" name="adj"/>
            </a:avLst>
          </a:prstGeom>
          <a:solidFill>
            <a:srgbClr val="E6DE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"/>
          <p:cNvSpPr/>
          <p:nvPr/>
        </p:nvSpPr>
        <p:spPr>
          <a:xfrm>
            <a:off x="7948258" y="6424593"/>
            <a:ext cx="2835300" cy="4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200"/>
              <a:buFont typeface="Arial"/>
              <a:buNone/>
            </a:pPr>
            <a:r>
              <a:rPr b="0" i="0" lang="en-US" sz="30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The Rule</a:t>
            </a:r>
            <a:endParaRPr b="0" i="0" sz="3000" u="none" cap="none" strike="noStrike"/>
          </a:p>
        </p:txBody>
      </p:sp>
      <p:sp>
        <p:nvSpPr>
          <p:cNvPr id="140" name="Google Shape;140;p7"/>
          <p:cNvSpPr/>
          <p:nvPr/>
        </p:nvSpPr>
        <p:spPr>
          <a:xfrm>
            <a:off x="7948258" y="7181357"/>
            <a:ext cx="5638800" cy="4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750"/>
              <a:buFont typeface="Arial"/>
              <a:buNone/>
            </a:pPr>
            <a:r>
              <a:rPr b="0" i="0" lang="en-US" sz="24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If the framing is original, always cite it</a:t>
            </a:r>
            <a:endParaRPr b="0" i="0" sz="2400" u="none" cap="none" strike="noStrik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"/>
          <p:cNvSpPr/>
          <p:nvPr/>
        </p:nvSpPr>
        <p:spPr>
          <a:xfrm>
            <a:off x="678418" y="533043"/>
            <a:ext cx="5790367" cy="6057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3800"/>
              <a:buFont typeface="Arial"/>
              <a:buNone/>
            </a:pPr>
            <a:r>
              <a:rPr b="0" i="0" lang="en-US" sz="380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How to Avoid Plagiarism</a:t>
            </a:r>
            <a:endParaRPr b="0" i="0" sz="3800" u="none" cap="none" strike="noStrike"/>
          </a:p>
        </p:txBody>
      </p:sp>
      <p:pic>
        <p:nvPicPr>
          <p:cNvPr descr="preencoded.png" id="147" name="Google Shape;14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418" y="1470184"/>
            <a:ext cx="13273564" cy="582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8"/>
          <p:cNvSpPr/>
          <p:nvPr/>
        </p:nvSpPr>
        <p:spPr>
          <a:xfrm>
            <a:off x="4701045" y="5775855"/>
            <a:ext cx="2006123" cy="3591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444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250"/>
              <a:buFont typeface="Arial"/>
              <a:buNone/>
            </a:pPr>
            <a:r>
              <a:rPr b="0" i="0" lang="en-US" sz="22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Paraphrase</a:t>
            </a:r>
            <a:endParaRPr b="0" i="0" sz="2250" u="none" cap="none" strike="noStrike"/>
          </a:p>
        </p:txBody>
      </p:sp>
      <p:sp>
        <p:nvSpPr>
          <p:cNvPr id="149" name="Google Shape;149;p8"/>
          <p:cNvSpPr/>
          <p:nvPr/>
        </p:nvSpPr>
        <p:spPr>
          <a:xfrm>
            <a:off x="4701045" y="6237226"/>
            <a:ext cx="2006123" cy="532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Rewrite in your words and cite</a:t>
            </a:r>
            <a:endParaRPr b="0" i="0" sz="1800" u="none" cap="none" strike="noStrike"/>
          </a:p>
        </p:txBody>
      </p:sp>
      <p:sp>
        <p:nvSpPr>
          <p:cNvPr id="150" name="Google Shape;150;p8"/>
          <p:cNvSpPr/>
          <p:nvPr/>
        </p:nvSpPr>
        <p:spPr>
          <a:xfrm>
            <a:off x="11074024" y="5775855"/>
            <a:ext cx="2006124" cy="3591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444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250"/>
              <a:buFont typeface="Arial"/>
              <a:buNone/>
            </a:pPr>
            <a:r>
              <a:rPr b="0" i="0" lang="en-US" sz="22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Review</a:t>
            </a:r>
            <a:endParaRPr b="0" i="0" sz="2250" u="none" cap="none" strike="noStrike"/>
          </a:p>
        </p:txBody>
      </p:sp>
      <p:sp>
        <p:nvSpPr>
          <p:cNvPr id="151" name="Google Shape;151;p8"/>
          <p:cNvSpPr/>
          <p:nvPr/>
        </p:nvSpPr>
        <p:spPr>
          <a:xfrm>
            <a:off x="11074024" y="6237226"/>
            <a:ext cx="2006124" cy="532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Check citations before submitting</a:t>
            </a:r>
            <a:endParaRPr b="0" i="0" sz="1800" u="none" cap="none" strike="noStrike"/>
          </a:p>
        </p:txBody>
      </p:sp>
      <p:sp>
        <p:nvSpPr>
          <p:cNvPr id="152" name="Google Shape;152;p8"/>
          <p:cNvSpPr/>
          <p:nvPr/>
        </p:nvSpPr>
        <p:spPr>
          <a:xfrm>
            <a:off x="1584799" y="1993496"/>
            <a:ext cx="2006123" cy="3591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444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250"/>
              <a:buFont typeface="Arial"/>
              <a:buNone/>
            </a:pPr>
            <a:r>
              <a:rPr b="0" i="0" lang="en-US" sz="22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Take Notes</a:t>
            </a:r>
            <a:endParaRPr b="0" i="0" sz="2250" u="none" cap="none" strike="noStrike"/>
          </a:p>
        </p:txBody>
      </p:sp>
      <p:sp>
        <p:nvSpPr>
          <p:cNvPr id="153" name="Google Shape;153;p8"/>
          <p:cNvSpPr/>
          <p:nvPr/>
        </p:nvSpPr>
        <p:spPr>
          <a:xfrm>
            <a:off x="1584799" y="2454866"/>
            <a:ext cx="2006123" cy="532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Record sources and key details</a:t>
            </a:r>
            <a:endParaRPr b="0" i="0" sz="1800" u="none" cap="none" strike="noStrike"/>
          </a:p>
        </p:txBody>
      </p:sp>
      <p:sp>
        <p:nvSpPr>
          <p:cNvPr id="154" name="Google Shape;154;p8"/>
          <p:cNvSpPr/>
          <p:nvPr/>
        </p:nvSpPr>
        <p:spPr>
          <a:xfrm>
            <a:off x="7932234" y="1993496"/>
            <a:ext cx="2006124" cy="3591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24444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250"/>
              <a:buFont typeface="Arial"/>
              <a:buNone/>
            </a:pPr>
            <a:r>
              <a:rPr b="0" i="0" lang="en-US" sz="22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Use Quotes</a:t>
            </a:r>
            <a:endParaRPr b="0" i="0" sz="2250" u="none" cap="none" strike="noStrike"/>
          </a:p>
        </p:txBody>
      </p:sp>
      <p:sp>
        <p:nvSpPr>
          <p:cNvPr id="155" name="Google Shape;155;p8"/>
          <p:cNvSpPr/>
          <p:nvPr/>
        </p:nvSpPr>
        <p:spPr>
          <a:xfrm>
            <a:off x="7932234" y="2454866"/>
            <a:ext cx="2006124" cy="799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3888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Put direct quotes in quotation marks</a:t>
            </a:r>
            <a:endParaRPr b="0" i="0" sz="1800" u="none" cap="none" strike="noStrike"/>
          </a:p>
        </p:txBody>
      </p:sp>
      <p:sp>
        <p:nvSpPr>
          <p:cNvPr id="156" name="Google Shape;156;p8"/>
          <p:cNvSpPr/>
          <p:nvPr/>
        </p:nvSpPr>
        <p:spPr>
          <a:xfrm>
            <a:off x="678425" y="7292706"/>
            <a:ext cx="13273500" cy="4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500"/>
              <a:buFont typeface="Arial"/>
              <a:buNone/>
            </a:pPr>
            <a:r>
              <a:rPr b="0" i="0" lang="en-US" sz="2000" u="none" cap="none" strike="noStrik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Good habits start early. When you research, track every source from the beginning — it's much harder to go back and find them later.</a:t>
            </a:r>
            <a:endParaRPr b="0" i="0" sz="2000" u="none" cap="none" strike="noStrik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2" name="Google Shape;16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9"/>
          <p:cNvSpPr/>
          <p:nvPr/>
        </p:nvSpPr>
        <p:spPr>
          <a:xfrm>
            <a:off x="793800" y="440425"/>
            <a:ext cx="75369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4450"/>
              <a:buFont typeface="Arial"/>
              <a:buNone/>
            </a:pPr>
            <a:r>
              <a:rPr b="0" i="0" lang="en-US" sz="4450" u="none" cap="none" strike="noStrik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The Consequences Are Real</a:t>
            </a:r>
            <a:endParaRPr b="0" i="0" sz="4450" u="none" cap="none" strike="noStrike"/>
          </a:p>
        </p:txBody>
      </p:sp>
      <p:sp>
        <p:nvSpPr>
          <p:cNvPr id="164" name="Google Shape;164;p9"/>
          <p:cNvSpPr/>
          <p:nvPr/>
        </p:nvSpPr>
        <p:spPr>
          <a:xfrm>
            <a:off x="793800" y="1650148"/>
            <a:ext cx="3664800" cy="3011700"/>
          </a:xfrm>
          <a:prstGeom prst="roundRect">
            <a:avLst>
              <a:gd fmla="val 4635" name="adj"/>
            </a:avLst>
          </a:prstGeom>
          <a:solidFill>
            <a:srgbClr val="E6DED2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0320">
              <a:srgbClr val="CCC4B8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9"/>
          <p:cNvSpPr/>
          <p:nvPr/>
        </p:nvSpPr>
        <p:spPr>
          <a:xfrm>
            <a:off x="1028233" y="1993637"/>
            <a:ext cx="28353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🎓 Academic</a:t>
            </a:r>
            <a:endParaRPr b="0" i="0" sz="3000" u="none" cap="none" strike="noStrike"/>
          </a:p>
        </p:txBody>
      </p:sp>
      <p:sp>
        <p:nvSpPr>
          <p:cNvPr id="166" name="Google Shape;166;p9"/>
          <p:cNvSpPr/>
          <p:nvPr/>
        </p:nvSpPr>
        <p:spPr>
          <a:xfrm>
            <a:off x="1028233" y="2723355"/>
            <a:ext cx="3195900" cy="15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Failing the assignment, failing the course, or academic probation.</a:t>
            </a:r>
            <a:endParaRPr b="0" i="0" sz="2200" u="none" cap="none" strike="noStrike"/>
          </a:p>
        </p:txBody>
      </p:sp>
      <p:sp>
        <p:nvSpPr>
          <p:cNvPr id="167" name="Google Shape;167;p9"/>
          <p:cNvSpPr/>
          <p:nvPr/>
        </p:nvSpPr>
        <p:spPr>
          <a:xfrm>
            <a:off x="4685347" y="1650148"/>
            <a:ext cx="3664800" cy="3011700"/>
          </a:xfrm>
          <a:prstGeom prst="roundRect">
            <a:avLst>
              <a:gd fmla="val 4635" name="adj"/>
            </a:avLst>
          </a:prstGeom>
          <a:solidFill>
            <a:srgbClr val="E6DED2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0320">
              <a:srgbClr val="CCC4B8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9"/>
          <p:cNvSpPr/>
          <p:nvPr/>
        </p:nvSpPr>
        <p:spPr>
          <a:xfrm>
            <a:off x="4919781" y="1993637"/>
            <a:ext cx="28353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📋 Disciplinary</a:t>
            </a:r>
            <a:endParaRPr b="0" i="0" sz="3000" u="none" cap="none" strike="noStrike"/>
          </a:p>
        </p:txBody>
      </p:sp>
      <p:sp>
        <p:nvSpPr>
          <p:cNvPr id="169" name="Google Shape;169;p9"/>
          <p:cNvSpPr/>
          <p:nvPr/>
        </p:nvSpPr>
        <p:spPr>
          <a:xfrm>
            <a:off x="4919781" y="2723355"/>
            <a:ext cx="3195900" cy="1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Formal review by an academic integrity board.</a:t>
            </a:r>
            <a:endParaRPr b="0" i="0" sz="2200" u="none" cap="none" strike="noStrike"/>
          </a:p>
        </p:txBody>
      </p:sp>
      <p:sp>
        <p:nvSpPr>
          <p:cNvPr id="170" name="Google Shape;170;p9"/>
          <p:cNvSpPr/>
          <p:nvPr/>
        </p:nvSpPr>
        <p:spPr>
          <a:xfrm>
            <a:off x="793800" y="5031475"/>
            <a:ext cx="7556400" cy="2770500"/>
          </a:xfrm>
          <a:prstGeom prst="roundRect">
            <a:avLst>
              <a:gd fmla="val 5628" name="adj"/>
            </a:avLst>
          </a:prstGeom>
          <a:solidFill>
            <a:srgbClr val="E6DED2">
              <a:alpha val="50196"/>
            </a:srgbClr>
          </a:solidFill>
          <a:ln cap="flat" cmpd="sng" w="9525">
            <a:solidFill>
              <a:srgbClr val="CCC4B8"/>
            </a:solidFill>
            <a:prstDash val="solid"/>
            <a:round/>
            <a:headEnd len="sm" w="sm" type="none"/>
            <a:tailEnd len="sm" w="sm" type="none"/>
          </a:ln>
          <a:effectLst>
            <a:outerShdw rotWithShape="0" algn="bl" dir="2700000" dist="20320">
              <a:srgbClr val="CCC4B8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9"/>
          <p:cNvSpPr/>
          <p:nvPr/>
        </p:nvSpPr>
        <p:spPr>
          <a:xfrm>
            <a:off x="1028233" y="5415128"/>
            <a:ext cx="2835300" cy="5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🚫 Long-Term</a:t>
            </a:r>
            <a:endParaRPr b="0" i="0" sz="3000" u="none" cap="none" strike="noStrike"/>
          </a:p>
        </p:txBody>
      </p:sp>
      <p:sp>
        <p:nvSpPr>
          <p:cNvPr id="172" name="Google Shape;172;p9"/>
          <p:cNvSpPr/>
          <p:nvPr/>
        </p:nvSpPr>
        <p:spPr>
          <a:xfrm>
            <a:off x="1028233" y="6230171"/>
            <a:ext cx="7087500" cy="11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Suspension, expulsion, or a permanent mark on your academic record.</a:t>
            </a:r>
            <a:endParaRPr b="0" i="0" sz="2200" u="none" cap="none" strike="noStrik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2026-03-14T21:01:18Z</dcterms:created>
</cp:coreProperties>
</file>