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Lst>
  <p:sldSz cy="5143500" cx="9144000"/>
  <p:notesSz cx="6858000" cy="9144000"/>
  <p:embeddedFontLst>
    <p:embeddedFont>
      <p:font typeface="Source Code Pro"/>
      <p:regular r:id="rId65"/>
      <p:bold r:id="rId66"/>
      <p:italic r:id="rId67"/>
      <p:boldItalic r:id="rId68"/>
    </p:embeddedFont>
    <p:embeddedFont>
      <p:font typeface="Coming Soon"/>
      <p:regular r:id="rId69"/>
    </p:embeddedFont>
    <p:embeddedFont>
      <p:font typeface="Chelsea Market"/>
      <p:regular r:id="rId70"/>
    </p:embeddedFont>
    <p:embeddedFont>
      <p:font typeface="Rubik Dirt"/>
      <p:regular r:id="rId7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4AFC8EA-4B5B-4769-A99A-935640999E1D}">
  <a:tblStyle styleId="{44AFC8EA-4B5B-4769-A99A-935640999E1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71" Type="http://schemas.openxmlformats.org/officeDocument/2006/relationships/font" Target="fonts/RubikDirt-regular.fntdata"/><Relationship Id="rId70" Type="http://schemas.openxmlformats.org/officeDocument/2006/relationships/font" Target="fonts/ChelseaMarket-regular.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font" Target="fonts/SourceCodePro-bold.fntdata"/><Relationship Id="rId21" Type="http://schemas.openxmlformats.org/officeDocument/2006/relationships/slide" Target="slides/slide15.xml"/><Relationship Id="rId65" Type="http://schemas.openxmlformats.org/officeDocument/2006/relationships/font" Target="fonts/SourceCodePro-regular.fntdata"/><Relationship Id="rId24" Type="http://schemas.openxmlformats.org/officeDocument/2006/relationships/slide" Target="slides/slide18.xml"/><Relationship Id="rId68" Type="http://schemas.openxmlformats.org/officeDocument/2006/relationships/font" Target="fonts/SourceCodePro-boldItalic.fntdata"/><Relationship Id="rId23" Type="http://schemas.openxmlformats.org/officeDocument/2006/relationships/slide" Target="slides/slide17.xml"/><Relationship Id="rId67" Type="http://schemas.openxmlformats.org/officeDocument/2006/relationships/font" Target="fonts/SourceCodePro-italic.fntdata"/><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ComingSoon-regular.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50ffdb73a2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50ffdb73a2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b43659f088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b43659f088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b3f920ef17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b3f920ef17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b3f920ef17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b3f920ef17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3b43659f08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3b43659f08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b3f920ef17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b3f920ef17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to this statement is aligned to the exit ticket.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b43659f088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3b43659f088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b43659f08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b43659f08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b3f920ef17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b3f920ef17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b5de493ff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b5de493ff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b3f920ef17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3b3f920ef17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b3f920ef17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b3f920ef17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b43659f088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3b43659f088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b43659f088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b43659f088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b3f920ef17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b3f920ef17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b3f920ef17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b3f920ef17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b43659f088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b43659f088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1- Un-Person: </a:t>
            </a:r>
            <a:r>
              <a:rPr b="1" lang="en" sz="1200">
                <a:solidFill>
                  <a:schemeClr val="dk1"/>
                </a:solidFill>
              </a:rPr>
              <a:t>Event:</a:t>
            </a:r>
            <a:r>
              <a:rPr lang="en" sz="1200">
                <a:solidFill>
                  <a:schemeClr val="dk1"/>
                </a:solidFill>
              </a:rPr>
              <a:t> Stalin's "Great Purge"</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Date:</a:t>
            </a:r>
            <a:r>
              <a:rPr lang="en" sz="1200">
                <a:solidFill>
                  <a:schemeClr val="dk1"/>
                </a:solidFill>
              </a:rPr>
              <a:t> 1936–1938</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Context:</a:t>
            </a:r>
            <a:r>
              <a:rPr lang="en" sz="1200">
                <a:solidFill>
                  <a:schemeClr val="dk1"/>
                </a:solidFill>
              </a:rPr>
              <a:t> Joseph Stalin executed nearly 700,000 citizens. The NKVD (secret police) then modified photos and texts to erase them. Orwell called this </a:t>
            </a:r>
            <a:r>
              <a:rPr b="1" lang="en" sz="1200">
                <a:solidFill>
                  <a:schemeClr val="dk1"/>
                </a:solidFill>
              </a:rPr>
              <a:t>"Vaporization."</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2- Invisible Bomb</a:t>
            </a:r>
            <a:r>
              <a:rPr b="1" lang="en" sz="1200">
                <a:solidFill>
                  <a:schemeClr val="dk1"/>
                </a:solidFill>
              </a:rPr>
              <a:t>: Event: The V-2 Rocket</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Date: 1944</a:t>
            </a:r>
            <a:br>
              <a:rPr b="1" lang="en" sz="1200">
                <a:solidFill>
                  <a:schemeClr val="dk1"/>
                </a:solidFill>
              </a:rPr>
            </a:br>
            <a:r>
              <a:rPr b="1" lang="en" sz="1200">
                <a:solidFill>
                  <a:schemeClr val="dk1"/>
                </a:solidFill>
              </a:rPr>
              <a:t>Context: </a:t>
            </a:r>
            <a:r>
              <a:rPr lang="en" sz="1200">
                <a:solidFill>
                  <a:schemeClr val="dk1"/>
                </a:solidFill>
              </a:rPr>
              <a:t>Nazi Germany fired over 3,000 ballistic missiles at London. Orwell lived in London during this. They inspired the "Rocket Bombs" in </a:t>
            </a:r>
            <a:r>
              <a:rPr i="1" lang="en" sz="1200">
                <a:solidFill>
                  <a:schemeClr val="dk1"/>
                </a:solidFill>
              </a:rPr>
              <a:t>1984</a:t>
            </a:r>
            <a:r>
              <a:rPr lang="en" sz="1200">
                <a:solidFill>
                  <a:schemeClr val="dk1"/>
                </a:solidFill>
              </a:rPr>
              <a:t>.</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3- Child Spies: </a:t>
            </a:r>
            <a:r>
              <a:rPr b="1" lang="en" sz="1200">
                <a:solidFill>
                  <a:schemeClr val="dk1"/>
                </a:solidFill>
              </a:rPr>
              <a:t>Event:</a:t>
            </a:r>
            <a:r>
              <a:rPr lang="en" sz="1200">
                <a:solidFill>
                  <a:schemeClr val="dk1"/>
                </a:solidFill>
              </a:rPr>
              <a:t> The Hitler Youth / Soviet Pioneers</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Date:</a:t>
            </a:r>
            <a:r>
              <a:rPr lang="en" sz="1200">
                <a:solidFill>
                  <a:schemeClr val="dk1"/>
                </a:solidFill>
              </a:rPr>
              <a:t> 1930s–1940s</a:t>
            </a:r>
            <a:br>
              <a:rPr lang="en" sz="1200">
                <a:solidFill>
                  <a:schemeClr val="dk1"/>
                </a:solidFill>
              </a:rPr>
            </a:br>
            <a:r>
              <a:rPr b="1" lang="en" sz="1200">
                <a:solidFill>
                  <a:schemeClr val="dk1"/>
                </a:solidFill>
              </a:rPr>
              <a:t>Context:</a:t>
            </a:r>
            <a:r>
              <a:rPr lang="en" sz="1200">
                <a:solidFill>
                  <a:schemeClr val="dk1"/>
                </a:solidFill>
              </a:rPr>
              <a:t> Both Nazis and Soviets encouraged children to denounce their parents. In </a:t>
            </a:r>
            <a:r>
              <a:rPr i="1" lang="en" sz="1200">
                <a:solidFill>
                  <a:schemeClr val="dk1"/>
                </a:solidFill>
              </a:rPr>
              <a:t>1984</a:t>
            </a:r>
            <a:r>
              <a:rPr lang="en" sz="1200">
                <a:solidFill>
                  <a:schemeClr val="dk1"/>
                </a:solidFill>
              </a:rPr>
              <a:t>, this is the </a:t>
            </a:r>
            <a:r>
              <a:rPr b="1" lang="en" sz="1200">
                <a:solidFill>
                  <a:schemeClr val="dk1"/>
                </a:solidFill>
              </a:rPr>
              <a:t>"Junior Spies"</a:t>
            </a:r>
            <a:r>
              <a:rPr lang="en" sz="1200">
                <a:solidFill>
                  <a:schemeClr val="dk1"/>
                </a:solidFill>
              </a:rPr>
              <a:t> league.</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4- The Truth: </a:t>
            </a:r>
            <a:r>
              <a:rPr b="1" lang="en" sz="1200">
                <a:solidFill>
                  <a:schemeClr val="dk1"/>
                </a:solidFill>
              </a:rPr>
              <a:t>Event:</a:t>
            </a:r>
            <a:r>
              <a:rPr lang="en" sz="1200">
                <a:solidFill>
                  <a:schemeClr val="dk1"/>
                </a:solidFill>
              </a:rPr>
              <a:t> The Spanish Civil War</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Date:</a:t>
            </a:r>
            <a:r>
              <a:rPr lang="en" sz="1200">
                <a:solidFill>
                  <a:schemeClr val="dk1"/>
                </a:solidFill>
              </a:rPr>
              <a:t> 1937</a:t>
            </a:r>
            <a:br>
              <a:rPr lang="en" sz="1200">
                <a:solidFill>
                  <a:schemeClr val="dk1"/>
                </a:solidFill>
              </a:rPr>
            </a:br>
            <a:r>
              <a:rPr b="1" lang="en" sz="1200">
                <a:solidFill>
                  <a:schemeClr val="dk1"/>
                </a:solidFill>
              </a:rPr>
              <a:t>Context:</a:t>
            </a:r>
            <a:r>
              <a:rPr lang="en" sz="1200">
                <a:solidFill>
                  <a:schemeClr val="dk1"/>
                </a:solidFill>
              </a:rPr>
              <a:t> Orwell fought in this war and watched newspapers print lies about battles he saw with his own eyes. This inspired </a:t>
            </a:r>
            <a:r>
              <a:rPr b="1" lang="en" sz="1200">
                <a:solidFill>
                  <a:schemeClr val="dk1"/>
                </a:solidFill>
              </a:rPr>
              <a:t>"Doublethink"</a:t>
            </a:r>
            <a:r>
              <a:rPr lang="en" sz="1200">
                <a:solidFill>
                  <a:schemeClr val="dk1"/>
                </a:solidFill>
              </a:rPr>
              <a:t> and the </a:t>
            </a:r>
            <a:r>
              <a:rPr b="1" lang="en" sz="1200">
                <a:solidFill>
                  <a:schemeClr val="dk1"/>
                </a:solidFill>
              </a:rPr>
              <a:t>Ministry of Truth</a:t>
            </a:r>
            <a:r>
              <a:rPr lang="en" sz="1200">
                <a:solidFill>
                  <a:schemeClr val="dk1"/>
                </a:solidFill>
              </a:rPr>
              <a:t>.</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5- The World Split:</a:t>
            </a:r>
            <a:r>
              <a:rPr b="1" lang="en" sz="1200">
                <a:solidFill>
                  <a:schemeClr val="dk1"/>
                </a:solidFill>
              </a:rPr>
              <a:t> Event:</a:t>
            </a:r>
            <a:r>
              <a:rPr lang="en" sz="1200">
                <a:solidFill>
                  <a:schemeClr val="dk1"/>
                </a:solidFill>
              </a:rPr>
              <a:t> The Tehran Conference</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Date:</a:t>
            </a:r>
            <a:r>
              <a:rPr lang="en" sz="1200">
                <a:solidFill>
                  <a:schemeClr val="dk1"/>
                </a:solidFill>
              </a:rPr>
              <a:t> 1943</a:t>
            </a:r>
            <a:br>
              <a:rPr lang="en" sz="1200">
                <a:solidFill>
                  <a:schemeClr val="dk1"/>
                </a:solidFill>
              </a:rPr>
            </a:br>
            <a:r>
              <a:rPr b="1" lang="en" sz="1200">
                <a:solidFill>
                  <a:schemeClr val="dk1"/>
                </a:solidFill>
              </a:rPr>
              <a:t>Context:</a:t>
            </a:r>
            <a:r>
              <a:rPr lang="en" sz="1200">
                <a:solidFill>
                  <a:schemeClr val="dk1"/>
                </a:solidFill>
              </a:rPr>
              <a:t> Churchill, Roosevelt, and Stalin met to divide the post-war world. This inspired the three superstates: </a:t>
            </a:r>
            <a:r>
              <a:rPr b="1" lang="en" sz="1200">
                <a:solidFill>
                  <a:schemeClr val="dk1"/>
                </a:solidFill>
              </a:rPr>
              <a:t>Oceania, Eurasia, and Eastasia.</a:t>
            </a:r>
            <a:endParaRPr b="1"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6- Ultimate Weapon: </a:t>
            </a:r>
            <a:r>
              <a:rPr b="1" lang="en" sz="1200">
                <a:solidFill>
                  <a:schemeClr val="dk1"/>
                </a:solidFill>
              </a:rPr>
              <a:t>Event:</a:t>
            </a:r>
            <a:r>
              <a:rPr lang="en" sz="1200">
                <a:solidFill>
                  <a:schemeClr val="dk1"/>
                </a:solidFill>
              </a:rPr>
              <a:t> The Atomic Bomb (Hiroshima)</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Date:</a:t>
            </a:r>
            <a:r>
              <a:rPr lang="en" sz="1200">
                <a:solidFill>
                  <a:schemeClr val="dk1"/>
                </a:solidFill>
              </a:rPr>
              <a:t> 1945</a:t>
            </a:r>
            <a:br>
              <a:rPr lang="en" sz="1200">
                <a:solidFill>
                  <a:schemeClr val="dk1"/>
                </a:solidFill>
              </a:rPr>
            </a:br>
            <a:r>
              <a:rPr b="1" lang="en" sz="1200">
                <a:solidFill>
                  <a:schemeClr val="dk1"/>
                </a:solidFill>
              </a:rPr>
              <a:t>Context:</a:t>
            </a:r>
            <a:r>
              <a:rPr lang="en" sz="1200">
                <a:solidFill>
                  <a:schemeClr val="dk1"/>
                </a:solidFill>
              </a:rPr>
              <a:t> The bomb changed warfare forever. In </a:t>
            </a:r>
            <a:r>
              <a:rPr i="1" lang="en" sz="1200">
                <a:solidFill>
                  <a:schemeClr val="dk1"/>
                </a:solidFill>
              </a:rPr>
              <a:t>1984</a:t>
            </a:r>
            <a:r>
              <a:rPr lang="en" sz="1200">
                <a:solidFill>
                  <a:schemeClr val="dk1"/>
                </a:solidFill>
              </a:rPr>
              <a:t>, the superstates had these bombs but didn't use them—using the </a:t>
            </a:r>
            <a:r>
              <a:rPr i="1" lang="en" sz="1200">
                <a:solidFill>
                  <a:schemeClr val="dk1"/>
                </a:solidFill>
              </a:rPr>
              <a:t>threat</a:t>
            </a:r>
            <a:r>
              <a:rPr lang="en" sz="1200">
                <a:solidFill>
                  <a:schemeClr val="dk1"/>
                </a:solidFill>
              </a:rPr>
              <a:t> to control their own people instead.</a:t>
            </a:r>
            <a:endParaRPr sz="1200">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b43659f088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b43659f088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SzPts val="1100"/>
              <a:buAutoNum type="arabicPeriod"/>
            </a:pPr>
            <a:r>
              <a:rPr lang="en"/>
              <a:t>Bureaucratic</a:t>
            </a:r>
            <a:r>
              <a:rPr lang="en"/>
              <a:t> Control</a:t>
            </a:r>
            <a:endParaRPr/>
          </a:p>
          <a:p>
            <a:pPr indent="-298450" lvl="0" marL="457200" rtl="0" algn="l">
              <a:spcBef>
                <a:spcPts val="0"/>
              </a:spcBef>
              <a:spcAft>
                <a:spcPts val="0"/>
              </a:spcAft>
              <a:buSzPts val="1100"/>
              <a:buAutoNum type="arabicPeriod"/>
            </a:pPr>
            <a:r>
              <a:rPr lang="en"/>
              <a:t>Bureaucratic</a:t>
            </a:r>
            <a:r>
              <a:rPr lang="en"/>
              <a:t> control</a:t>
            </a:r>
            <a:endParaRPr/>
          </a:p>
          <a:p>
            <a:pPr indent="-298450" lvl="0" marL="457200" rtl="0" algn="l">
              <a:spcBef>
                <a:spcPts val="0"/>
              </a:spcBef>
              <a:spcAft>
                <a:spcPts val="0"/>
              </a:spcAft>
              <a:buSzPts val="1100"/>
              <a:buAutoNum type="arabicPeriod"/>
            </a:pPr>
            <a:r>
              <a:rPr lang="en"/>
              <a:t>Philisophical/Religious beliefs</a:t>
            </a:r>
            <a:endParaRPr/>
          </a:p>
          <a:p>
            <a:pPr indent="-298450" lvl="0" marL="457200" rtl="0" algn="l">
              <a:spcBef>
                <a:spcPts val="0"/>
              </a:spcBef>
              <a:spcAft>
                <a:spcPts val="0"/>
              </a:spcAft>
              <a:buSzPts val="1100"/>
              <a:buAutoNum type="arabicPeriod"/>
            </a:pPr>
            <a:r>
              <a:rPr lang="en"/>
              <a:t>Bureacratic Control/ Corporate Control</a:t>
            </a:r>
            <a:endParaRPr/>
          </a:p>
          <a:p>
            <a:pPr indent="-298450" lvl="0" marL="457200" rtl="0" algn="l">
              <a:spcBef>
                <a:spcPts val="0"/>
              </a:spcBef>
              <a:spcAft>
                <a:spcPts val="0"/>
              </a:spcAft>
              <a:buSzPts val="1100"/>
              <a:buAutoNum type="arabicPeriod"/>
            </a:pPr>
            <a:r>
              <a:rPr lang="en"/>
              <a:t>Bureaucratic Control</a:t>
            </a:r>
            <a:endParaRPr/>
          </a:p>
          <a:p>
            <a:pPr indent="-298450" lvl="0" marL="457200" rtl="0" algn="l">
              <a:spcBef>
                <a:spcPts val="0"/>
              </a:spcBef>
              <a:spcAft>
                <a:spcPts val="0"/>
              </a:spcAft>
              <a:buSzPts val="1100"/>
              <a:buAutoNum type="arabicPeriod"/>
            </a:pPr>
            <a:r>
              <a:rPr lang="en"/>
              <a:t>Bureaucratic Control/ Corporate control based on creation of the bomb. </a:t>
            </a:r>
            <a:endParaRPr/>
          </a:p>
          <a:p>
            <a:pPr indent="0" lvl="0" marL="0" rtl="0" algn="l">
              <a:spcBef>
                <a:spcPts val="0"/>
              </a:spcBef>
              <a:spcAft>
                <a:spcPts val="0"/>
              </a:spcAft>
              <a:buNone/>
            </a:pPr>
            <a:r>
              <a:rPr lang="en"/>
              <a:t>Students should find that most are control by the government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b4459098f0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b4459098f0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b43659f088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b43659f088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b43659f088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3b43659f088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ec63c8ebd3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ec63c8ebd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3b3f920ef17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3b3f920ef17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Ethos </a:t>
            </a:r>
            <a:r>
              <a:rPr lang="en"/>
              <a:t>Why should I trust you? (Badge, Uniform, Degree, Experience).</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ec63c8ebd3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ec63c8ebd3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ec63c8ebd3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ec63c8ebd3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ec63c8ebd3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ec63c8ebd3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ec63c8ebd3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ec63c8ebd3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g3ec63c8ebd3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8" name="Google Shape;378;g3ec63c8ebd3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3ec63c8ebd3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0" name="Google Shape;390;g3ec63c8ebd3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ec63c8ebd3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ec63c8ebd3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ec63c8ebd3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4" name="Google Shape;414;g3ec63c8ebd3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ec63c8ebd3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ec63c8ebd3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ec63c8ebd3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ec63c8ebd3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b3f920ef17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b3f920ef17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ec63c8ebd3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8" name="Google Shape;438;g3ec63c8ebd3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3ec63c8ebd3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6" name="Google Shape;446;g3ec63c8ebd3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ec63c8ebd3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3ec63c8ebd3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ec63c8ebd3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4" name="Google Shape;464;g3ec63c8ebd3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ec63c8ebd3_0_1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3ec63c8ebd3_0_1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ec63c8ebd3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3ec63c8ebd3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ec63c8ebd3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3ec63c8ebd3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ec63c8ebd3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3ec63c8ebd3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ec63c8ebd3_0_1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8" name="Google Shape;508;g3ec63c8ebd3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3ec63c8ebd3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5" name="Google Shape;515;g3ec63c8ebd3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b3f920ef17_0_1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b3f920ef17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3ec63c8ebd3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2" name="Google Shape;522;g3ec63c8ebd3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ec63c8ebd3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2" name="Google Shape;532;g3ec63c8ebd3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3ec63c8ebd3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3ec63c8ebd3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3ec63c8ebd3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8" name="Google Shape;548;g3ec63c8ebd3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3ec63c8ebd3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3ec63c8ebd3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3ec63c8ebd3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3ec63c8ebd3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3ec63c8ebd3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3ec63c8ebd3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5" name="Shape 585"/>
        <p:cNvGrpSpPr/>
        <p:nvPr/>
      </p:nvGrpSpPr>
      <p:grpSpPr>
        <a:xfrm>
          <a:off x="0" y="0"/>
          <a:ext cx="0" cy="0"/>
          <a:chOff x="0" y="0"/>
          <a:chExt cx="0" cy="0"/>
        </a:xfrm>
      </p:grpSpPr>
      <p:sp>
        <p:nvSpPr>
          <p:cNvPr id="586" name="Google Shape;586;g3ec63c8ebd3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7" name="Google Shape;587;g3ec63c8ebd3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3ec63c8ebd3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9" name="Google Shape;599;g3ec63c8ebd3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ab0fe6823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ab0fe6823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If there is time - I will move into notes for the next day.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b43659f088_0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b43659f088_0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If there is time - I will move into notes for the next day.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b3f920ef17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b3f920ef17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b3f920ef17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3b3f920ef17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title"/>
          </p:nvPr>
        </p:nvSpPr>
        <p:spPr>
          <a:xfrm>
            <a:off x="790842" y="66900"/>
            <a:ext cx="1638300" cy="476700"/>
          </a:xfrm>
          <a:prstGeom prst="rect">
            <a:avLst/>
          </a:prstGeom>
          <a:solidFill>
            <a:srgbClr val="9E785B"/>
          </a:solidFill>
          <a:ln cap="flat" cmpd="sng" w="19050">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a:spcBef>
                <a:spcPts val="0"/>
              </a:spcBef>
              <a:spcAft>
                <a:spcPts val="0"/>
              </a:spcAft>
              <a:buSzPts val="2000"/>
              <a:buFont typeface="Chelsea Market"/>
              <a:buNone/>
              <a:defRPr sz="2000">
                <a:latin typeface="Chelsea Market"/>
                <a:ea typeface="Chelsea Market"/>
                <a:cs typeface="Chelsea Market"/>
                <a:sym typeface="Chelsea Market"/>
              </a:defRPr>
            </a:lvl1pPr>
            <a:lvl2pPr lvl="1">
              <a:spcBef>
                <a:spcPts val="0"/>
              </a:spcBef>
              <a:spcAft>
                <a:spcPts val="0"/>
              </a:spcAft>
              <a:buSzPts val="2000"/>
              <a:buNone/>
              <a:defRPr sz="2000"/>
            </a:lvl2pPr>
            <a:lvl3pPr lvl="2">
              <a:spcBef>
                <a:spcPts val="0"/>
              </a:spcBef>
              <a:spcAft>
                <a:spcPts val="0"/>
              </a:spcAft>
              <a:buSzPts val="2000"/>
              <a:buNone/>
              <a:defRPr sz="2000"/>
            </a:lvl3pPr>
            <a:lvl4pPr lvl="3">
              <a:spcBef>
                <a:spcPts val="0"/>
              </a:spcBef>
              <a:spcAft>
                <a:spcPts val="0"/>
              </a:spcAft>
              <a:buSzPts val="2000"/>
              <a:buNone/>
              <a:defRPr sz="2000"/>
            </a:lvl4pPr>
            <a:lvl5pPr lvl="4">
              <a:spcBef>
                <a:spcPts val="0"/>
              </a:spcBef>
              <a:spcAft>
                <a:spcPts val="0"/>
              </a:spcAft>
              <a:buSzPts val="2000"/>
              <a:buNone/>
              <a:defRPr sz="2000"/>
            </a:lvl5pPr>
            <a:lvl6pPr lvl="5">
              <a:spcBef>
                <a:spcPts val="0"/>
              </a:spcBef>
              <a:spcAft>
                <a:spcPts val="0"/>
              </a:spcAft>
              <a:buSzPts val="2000"/>
              <a:buNone/>
              <a:defRPr sz="2000"/>
            </a:lvl6pPr>
            <a:lvl7pPr lvl="6">
              <a:spcBef>
                <a:spcPts val="0"/>
              </a:spcBef>
              <a:spcAft>
                <a:spcPts val="0"/>
              </a:spcAft>
              <a:buSzPts val="2000"/>
              <a:buNone/>
              <a:defRPr sz="2000"/>
            </a:lvl7pPr>
            <a:lvl8pPr lvl="7">
              <a:spcBef>
                <a:spcPts val="0"/>
              </a:spcBef>
              <a:spcAft>
                <a:spcPts val="0"/>
              </a:spcAft>
              <a:buSzPts val="2000"/>
              <a:buNone/>
              <a:defRPr sz="2000"/>
            </a:lvl8pPr>
            <a:lvl9pPr lvl="8">
              <a:spcBef>
                <a:spcPts val="0"/>
              </a:spcBef>
              <a:spcAft>
                <a:spcPts val="0"/>
              </a:spcAft>
              <a:buSzPts val="2000"/>
              <a:buNone/>
              <a:defRPr sz="2000"/>
            </a:lvl9pPr>
          </a:lstStyle>
          <a:p/>
        </p:txBody>
      </p:sp>
      <p:sp>
        <p:nvSpPr>
          <p:cNvPr id="12" name="Google Shape;12;p2"/>
          <p:cNvSpPr txBox="1"/>
          <p:nvPr>
            <p:ph idx="1" type="subTitle"/>
          </p:nvPr>
        </p:nvSpPr>
        <p:spPr>
          <a:xfrm>
            <a:off x="790767" y="543450"/>
            <a:ext cx="1638300" cy="798900"/>
          </a:xfrm>
          <a:prstGeom prst="rect">
            <a:avLst/>
          </a:prstGeom>
          <a:solidFill>
            <a:srgbClr val="FFF8ED"/>
          </a:solidFill>
          <a:ln cap="flat" cmpd="sng" w="19050">
            <a:solidFill>
              <a:schemeClr val="dk1"/>
            </a:solidFill>
            <a:prstDash val="solid"/>
            <a:round/>
            <a:headEnd len="sm" w="sm" type="none"/>
            <a:tailEnd len="sm" w="sm" type="none"/>
          </a:ln>
        </p:spPr>
        <p:txBody>
          <a:bodyPr anchorCtr="0" anchor="t" bIns="91425" lIns="91425" spcFirstLastPara="1" rIns="91425" wrap="square" tIns="91425">
            <a:noAutofit/>
          </a:bodyPr>
          <a:lstStyle>
            <a:lvl1pPr lvl="0" algn="ctr">
              <a:spcBef>
                <a:spcPts val="0"/>
              </a:spcBef>
              <a:spcAft>
                <a:spcPts val="0"/>
              </a:spcAft>
              <a:buSzPts val="3000"/>
              <a:buFont typeface="Verdana"/>
              <a:buNone/>
              <a:defRPr b="1" sz="3000">
                <a:latin typeface="Verdana"/>
                <a:ea typeface="Verdana"/>
                <a:cs typeface="Verdana"/>
                <a:sym typeface="Verdana"/>
              </a:defRPr>
            </a:lvl1pPr>
            <a:lvl2pPr lvl="1">
              <a:spcBef>
                <a:spcPts val="1600"/>
              </a:spcBef>
              <a:spcAft>
                <a:spcPts val="0"/>
              </a:spcAft>
              <a:buSzPts val="3000"/>
              <a:buFont typeface="Verdana"/>
              <a:buNone/>
              <a:defRPr sz="3000">
                <a:latin typeface="Verdana"/>
                <a:ea typeface="Verdana"/>
                <a:cs typeface="Verdana"/>
                <a:sym typeface="Verdana"/>
              </a:defRPr>
            </a:lvl2pPr>
            <a:lvl3pPr lvl="2">
              <a:spcBef>
                <a:spcPts val="1600"/>
              </a:spcBef>
              <a:spcAft>
                <a:spcPts val="0"/>
              </a:spcAft>
              <a:buSzPts val="3000"/>
              <a:buFont typeface="Verdana"/>
              <a:buNone/>
              <a:defRPr sz="3000">
                <a:latin typeface="Verdana"/>
                <a:ea typeface="Verdana"/>
                <a:cs typeface="Verdana"/>
                <a:sym typeface="Verdana"/>
              </a:defRPr>
            </a:lvl3pPr>
            <a:lvl4pPr lvl="3">
              <a:spcBef>
                <a:spcPts val="1600"/>
              </a:spcBef>
              <a:spcAft>
                <a:spcPts val="0"/>
              </a:spcAft>
              <a:buSzPts val="3000"/>
              <a:buFont typeface="Verdana"/>
              <a:buNone/>
              <a:defRPr sz="3000">
                <a:latin typeface="Verdana"/>
                <a:ea typeface="Verdana"/>
                <a:cs typeface="Verdana"/>
                <a:sym typeface="Verdana"/>
              </a:defRPr>
            </a:lvl4pPr>
            <a:lvl5pPr lvl="4">
              <a:spcBef>
                <a:spcPts val="1600"/>
              </a:spcBef>
              <a:spcAft>
                <a:spcPts val="0"/>
              </a:spcAft>
              <a:buSzPts val="3000"/>
              <a:buFont typeface="Verdana"/>
              <a:buNone/>
              <a:defRPr sz="3000">
                <a:latin typeface="Verdana"/>
                <a:ea typeface="Verdana"/>
                <a:cs typeface="Verdana"/>
                <a:sym typeface="Verdana"/>
              </a:defRPr>
            </a:lvl5pPr>
            <a:lvl6pPr lvl="5">
              <a:spcBef>
                <a:spcPts val="1600"/>
              </a:spcBef>
              <a:spcAft>
                <a:spcPts val="0"/>
              </a:spcAft>
              <a:buSzPts val="3000"/>
              <a:buFont typeface="Verdana"/>
              <a:buNone/>
              <a:defRPr sz="3000">
                <a:latin typeface="Verdana"/>
                <a:ea typeface="Verdana"/>
                <a:cs typeface="Verdana"/>
                <a:sym typeface="Verdana"/>
              </a:defRPr>
            </a:lvl6pPr>
            <a:lvl7pPr lvl="6">
              <a:spcBef>
                <a:spcPts val="1600"/>
              </a:spcBef>
              <a:spcAft>
                <a:spcPts val="0"/>
              </a:spcAft>
              <a:buSzPts val="3000"/>
              <a:buFont typeface="Verdana"/>
              <a:buNone/>
              <a:defRPr sz="3000">
                <a:latin typeface="Verdana"/>
                <a:ea typeface="Verdana"/>
                <a:cs typeface="Verdana"/>
                <a:sym typeface="Verdana"/>
              </a:defRPr>
            </a:lvl7pPr>
            <a:lvl8pPr lvl="7">
              <a:spcBef>
                <a:spcPts val="1600"/>
              </a:spcBef>
              <a:spcAft>
                <a:spcPts val="0"/>
              </a:spcAft>
              <a:buSzPts val="3000"/>
              <a:buFont typeface="Verdana"/>
              <a:buNone/>
              <a:defRPr sz="3000">
                <a:latin typeface="Verdana"/>
                <a:ea typeface="Verdana"/>
                <a:cs typeface="Verdana"/>
                <a:sym typeface="Verdana"/>
              </a:defRPr>
            </a:lvl8pPr>
            <a:lvl9pPr lvl="8">
              <a:spcBef>
                <a:spcPts val="1600"/>
              </a:spcBef>
              <a:spcAft>
                <a:spcPts val="1600"/>
              </a:spcAft>
              <a:buSzPts val="3000"/>
              <a:buFont typeface="Verdana"/>
              <a:buNone/>
              <a:defRPr sz="3000">
                <a:latin typeface="Verdana"/>
                <a:ea typeface="Verdana"/>
                <a:cs typeface="Verdana"/>
                <a:sym typeface="Verdana"/>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4" name="Google Shape;14;p2"/>
          <p:cNvSpPr/>
          <p:nvPr/>
        </p:nvSpPr>
        <p:spPr>
          <a:xfrm>
            <a:off x="3219100" y="112875"/>
            <a:ext cx="5778900" cy="4854600"/>
          </a:xfrm>
          <a:prstGeom prst="snip2SameRect">
            <a:avLst>
              <a:gd fmla="val 16667" name="adj1"/>
              <a:gd fmla="val 0" name="adj2"/>
            </a:avLst>
          </a:prstGeom>
          <a:solidFill>
            <a:srgbClr val="EEEEEE">
              <a:alpha val="56959"/>
            </a:srgbClr>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5" name="Google Shape;15;p2"/>
          <p:cNvSpPr/>
          <p:nvPr/>
        </p:nvSpPr>
        <p:spPr>
          <a:xfrm rot="327">
            <a:off x="43250" y="1355326"/>
            <a:ext cx="3158700" cy="2132700"/>
          </a:xfrm>
          <a:prstGeom prst="snip2SameRect">
            <a:avLst>
              <a:gd fmla="val 426" name="adj1"/>
              <a:gd fmla="val 0" name="adj2"/>
            </a:avLst>
          </a:prstGeom>
          <a:solidFill>
            <a:srgbClr val="FFF8ED"/>
          </a:solidFill>
          <a:ln cap="flat" cmpd="sng" w="28575">
            <a:solidFill>
              <a:schemeClr val="dk1"/>
            </a:solidFill>
            <a:prstDash val="solid"/>
            <a:round/>
            <a:headEnd len="sm" w="sm" type="none"/>
            <a:tailEnd len="sm" w="sm" type="none"/>
          </a:ln>
        </p:spPr>
        <p:txBody>
          <a:bodyPr anchorCtr="0" anchor="t" bIns="91425" lIns="228600" spcFirstLastPara="1" rIns="0" wrap="square" tIns="91425">
            <a:noAutofit/>
          </a:bodyPr>
          <a:lstStyle/>
          <a:p>
            <a:pPr indent="0" lvl="0" marL="0" marR="184130" rtl="0" algn="ctr">
              <a:spcBef>
                <a:spcPts val="0"/>
              </a:spcBef>
              <a:spcAft>
                <a:spcPts val="1000"/>
              </a:spcAft>
              <a:buClr>
                <a:schemeClr val="dk1"/>
              </a:buClr>
              <a:buSzPts val="1100"/>
              <a:buFont typeface="Arial"/>
              <a:buNone/>
            </a:pPr>
            <a:r>
              <a:rPr b="1" lang="en" sz="1500">
                <a:solidFill>
                  <a:schemeClr val="dk1"/>
                </a:solidFill>
                <a:latin typeface="Coming Soon"/>
                <a:ea typeface="Coming Soon"/>
                <a:cs typeface="Coming Soon"/>
                <a:sym typeface="Coming Soon"/>
              </a:rPr>
              <a:t>Learning Objectives</a:t>
            </a:r>
            <a:endParaRPr sz="1000"/>
          </a:p>
        </p:txBody>
      </p:sp>
      <p:sp>
        <p:nvSpPr>
          <p:cNvPr id="16" name="Google Shape;16;p2"/>
          <p:cNvSpPr/>
          <p:nvPr/>
        </p:nvSpPr>
        <p:spPr>
          <a:xfrm rot="327">
            <a:off x="43254" y="3488225"/>
            <a:ext cx="3158700" cy="1479000"/>
          </a:xfrm>
          <a:prstGeom prst="snip2SameRect">
            <a:avLst>
              <a:gd fmla="val 0" name="adj1"/>
              <a:gd fmla="val 22877" name="adj2"/>
            </a:avLst>
          </a:prstGeom>
          <a:solidFill>
            <a:srgbClr val="9E785B"/>
          </a:solidFill>
          <a:ln cap="flat" cmpd="sng" w="28575">
            <a:solidFill>
              <a:schemeClr val="dk1"/>
            </a:solidFill>
            <a:prstDash val="solid"/>
            <a:round/>
            <a:headEnd len="sm" w="sm" type="none"/>
            <a:tailEnd len="sm" w="sm" type="none"/>
          </a:ln>
        </p:spPr>
        <p:txBody>
          <a:bodyPr anchorCtr="0" anchor="t" bIns="91425" lIns="91425" spcFirstLastPara="1" rIns="0" wrap="square" tIns="91425">
            <a:noAutofit/>
          </a:bodyPr>
          <a:lstStyle/>
          <a:p>
            <a:pPr indent="0" lvl="0" marL="0" rtl="0" algn="ctr">
              <a:lnSpc>
                <a:spcPct val="100000"/>
              </a:lnSpc>
              <a:spcBef>
                <a:spcPts val="0"/>
              </a:spcBef>
              <a:spcAft>
                <a:spcPts val="0"/>
              </a:spcAft>
              <a:buNone/>
            </a:pPr>
            <a:r>
              <a:rPr b="1" lang="en" sz="1500">
                <a:solidFill>
                  <a:srgbClr val="FFF8ED"/>
                </a:solidFill>
                <a:latin typeface="Coming Soon"/>
                <a:ea typeface="Coming Soon"/>
                <a:cs typeface="Coming Soon"/>
                <a:sym typeface="Coming Soon"/>
              </a:rPr>
              <a:t>Supplies Needed</a:t>
            </a:r>
            <a:endParaRPr b="1" sz="1500">
              <a:solidFill>
                <a:srgbClr val="FFF8ED"/>
              </a:solidFill>
              <a:latin typeface="Coming Soon"/>
              <a:ea typeface="Coming Soon"/>
              <a:cs typeface="Coming Soon"/>
              <a:sym typeface="Coming Soon"/>
            </a:endParaRPr>
          </a:p>
          <a:p>
            <a:pPr indent="0" lvl="0" marL="0" marR="0" rtl="0" algn="l">
              <a:lnSpc>
                <a:spcPct val="100000"/>
              </a:lnSpc>
              <a:spcBef>
                <a:spcPts val="1000"/>
              </a:spcBef>
              <a:spcAft>
                <a:spcPts val="0"/>
              </a:spcAft>
              <a:buNone/>
            </a:pPr>
            <a:r>
              <a:t/>
            </a:r>
            <a:endParaRPr sz="1500">
              <a:solidFill>
                <a:srgbClr val="FFF8ED"/>
              </a:solidFill>
              <a:latin typeface="Coming Soon"/>
              <a:ea typeface="Coming Soon"/>
              <a:cs typeface="Coming Soon"/>
              <a:sym typeface="Coming Soon"/>
            </a:endParaRPr>
          </a:p>
        </p:txBody>
      </p:sp>
      <p:sp>
        <p:nvSpPr>
          <p:cNvPr id="17" name="Google Shape;17;p2"/>
          <p:cNvSpPr txBox="1"/>
          <p:nvPr>
            <p:ph idx="2" type="title"/>
          </p:nvPr>
        </p:nvSpPr>
        <p:spPr>
          <a:xfrm>
            <a:off x="4058300" y="208125"/>
            <a:ext cx="4102800" cy="447000"/>
          </a:xfrm>
          <a:prstGeom prst="rect">
            <a:avLst/>
          </a:prstGeom>
        </p:spPr>
        <p:txBody>
          <a:bodyPr anchorCtr="0" anchor="t" bIns="91425" lIns="91425" spcFirstLastPara="1" rIns="91425" wrap="square" tIns="91425">
            <a:noAutofit/>
          </a:bodyPr>
          <a:lstStyle>
            <a:lvl1pPr lvl="0">
              <a:spcBef>
                <a:spcPts val="0"/>
              </a:spcBef>
              <a:spcAft>
                <a:spcPts val="0"/>
              </a:spcAft>
              <a:buSzPts val="2800"/>
              <a:buFont typeface="Chelsea Market"/>
              <a:buNone/>
              <a:defRPr b="0" sz="2800">
                <a:latin typeface="Chelsea Market"/>
                <a:ea typeface="Chelsea Market"/>
                <a:cs typeface="Chelsea Market"/>
                <a:sym typeface="Chelsea Market"/>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8" name="Google Shape;18;p2"/>
          <p:cNvSpPr txBox="1"/>
          <p:nvPr>
            <p:ph idx="3" type="body"/>
          </p:nvPr>
        </p:nvSpPr>
        <p:spPr>
          <a:xfrm>
            <a:off x="3395500" y="810175"/>
            <a:ext cx="5426100" cy="3998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2"/>
          <p:cNvSpPr txBox="1"/>
          <p:nvPr>
            <p:ph idx="4" type="body"/>
          </p:nvPr>
        </p:nvSpPr>
        <p:spPr>
          <a:xfrm>
            <a:off x="52025" y="1731850"/>
            <a:ext cx="3158700" cy="17313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2"/>
          <p:cNvSpPr txBox="1"/>
          <p:nvPr>
            <p:ph idx="5" type="subTitle"/>
          </p:nvPr>
        </p:nvSpPr>
        <p:spPr>
          <a:xfrm>
            <a:off x="200675" y="3820450"/>
            <a:ext cx="2809500" cy="1146900"/>
          </a:xfrm>
          <a:prstGeom prst="rect">
            <a:avLst/>
          </a:prstGeom>
        </p:spPr>
        <p:txBody>
          <a:bodyPr anchorCtr="0" anchor="t" bIns="91425" lIns="91425" spcFirstLastPara="1" rIns="91425" wrap="square" tIns="91425">
            <a:noAutofit/>
          </a:bodyPr>
          <a:lstStyle>
            <a:lvl1pPr lvl="0">
              <a:spcBef>
                <a:spcPts val="0"/>
              </a:spcBef>
              <a:spcAft>
                <a:spcPts val="0"/>
              </a:spcAft>
              <a:buClr>
                <a:srgbClr val="FFF8ED"/>
              </a:buClr>
              <a:buSzPts val="1800"/>
              <a:buNone/>
              <a:defRPr>
                <a:solidFill>
                  <a:srgbClr val="FFF8ED"/>
                </a:solidFill>
              </a:defRPr>
            </a:lvl1pPr>
            <a:lvl2pPr lvl="1">
              <a:spcBef>
                <a:spcPts val="1600"/>
              </a:spcBef>
              <a:spcAft>
                <a:spcPts val="0"/>
              </a:spcAft>
              <a:buClr>
                <a:srgbClr val="FFF8ED"/>
              </a:buClr>
              <a:buSzPts val="1400"/>
              <a:buNone/>
              <a:defRPr>
                <a:solidFill>
                  <a:srgbClr val="FFF8ED"/>
                </a:solidFill>
              </a:defRPr>
            </a:lvl2pPr>
            <a:lvl3pPr lvl="2">
              <a:spcBef>
                <a:spcPts val="1600"/>
              </a:spcBef>
              <a:spcAft>
                <a:spcPts val="0"/>
              </a:spcAft>
              <a:buClr>
                <a:srgbClr val="FFF8ED"/>
              </a:buClr>
              <a:buSzPts val="1400"/>
              <a:buNone/>
              <a:defRPr>
                <a:solidFill>
                  <a:srgbClr val="FFF8ED"/>
                </a:solidFill>
              </a:defRPr>
            </a:lvl3pPr>
            <a:lvl4pPr lvl="3">
              <a:spcBef>
                <a:spcPts val="1600"/>
              </a:spcBef>
              <a:spcAft>
                <a:spcPts val="0"/>
              </a:spcAft>
              <a:buClr>
                <a:srgbClr val="FFF8ED"/>
              </a:buClr>
              <a:buSzPts val="1400"/>
              <a:buNone/>
              <a:defRPr>
                <a:solidFill>
                  <a:srgbClr val="FFF8ED"/>
                </a:solidFill>
              </a:defRPr>
            </a:lvl4pPr>
            <a:lvl5pPr lvl="4">
              <a:spcBef>
                <a:spcPts val="1600"/>
              </a:spcBef>
              <a:spcAft>
                <a:spcPts val="0"/>
              </a:spcAft>
              <a:buClr>
                <a:srgbClr val="FFF8ED"/>
              </a:buClr>
              <a:buSzPts val="1400"/>
              <a:buNone/>
              <a:defRPr>
                <a:solidFill>
                  <a:srgbClr val="FFF8ED"/>
                </a:solidFill>
              </a:defRPr>
            </a:lvl5pPr>
            <a:lvl6pPr lvl="5">
              <a:spcBef>
                <a:spcPts val="1600"/>
              </a:spcBef>
              <a:spcAft>
                <a:spcPts val="0"/>
              </a:spcAft>
              <a:buClr>
                <a:srgbClr val="FFF8ED"/>
              </a:buClr>
              <a:buSzPts val="1400"/>
              <a:buNone/>
              <a:defRPr>
                <a:solidFill>
                  <a:srgbClr val="FFF8ED"/>
                </a:solidFill>
              </a:defRPr>
            </a:lvl6pPr>
            <a:lvl7pPr lvl="6">
              <a:spcBef>
                <a:spcPts val="1600"/>
              </a:spcBef>
              <a:spcAft>
                <a:spcPts val="0"/>
              </a:spcAft>
              <a:buClr>
                <a:srgbClr val="FFF8ED"/>
              </a:buClr>
              <a:buSzPts val="1400"/>
              <a:buNone/>
              <a:defRPr>
                <a:solidFill>
                  <a:srgbClr val="FFF8ED"/>
                </a:solidFill>
              </a:defRPr>
            </a:lvl7pPr>
            <a:lvl8pPr lvl="7">
              <a:spcBef>
                <a:spcPts val="1600"/>
              </a:spcBef>
              <a:spcAft>
                <a:spcPts val="0"/>
              </a:spcAft>
              <a:buClr>
                <a:srgbClr val="FFF8ED"/>
              </a:buClr>
              <a:buSzPts val="1400"/>
              <a:buNone/>
              <a:defRPr>
                <a:solidFill>
                  <a:srgbClr val="FFF8ED"/>
                </a:solidFill>
              </a:defRPr>
            </a:lvl8pPr>
            <a:lvl9pPr lvl="8">
              <a:spcBef>
                <a:spcPts val="1600"/>
              </a:spcBef>
              <a:spcAft>
                <a:spcPts val="1600"/>
              </a:spcAft>
              <a:buClr>
                <a:srgbClr val="FFF8ED"/>
              </a:buClr>
              <a:buSzPts val="1400"/>
              <a:buNone/>
              <a:defRPr>
                <a:solidFill>
                  <a:srgbClr val="FFF8ED"/>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tes Slide" type="secHead">
  <p:cSld name="SECTION_HEADER">
    <p:spTree>
      <p:nvGrpSpPr>
        <p:cNvPr id="21" name="Shape 21"/>
        <p:cNvGrpSpPr/>
        <p:nvPr/>
      </p:nvGrpSpPr>
      <p:grpSpPr>
        <a:xfrm>
          <a:off x="0" y="0"/>
          <a:ext cx="0" cy="0"/>
          <a:chOff x="0" y="0"/>
          <a:chExt cx="0" cy="0"/>
        </a:xfrm>
      </p:grpSpPr>
      <p:sp>
        <p:nvSpPr>
          <p:cNvPr id="22" name="Google Shape;22;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3" name="Google Shape;23;p3"/>
          <p:cNvSpPr txBox="1"/>
          <p:nvPr>
            <p:ph type="title"/>
          </p:nvPr>
        </p:nvSpPr>
        <p:spPr>
          <a:xfrm>
            <a:off x="208250" y="141225"/>
            <a:ext cx="8740800" cy="802800"/>
          </a:xfrm>
          <a:prstGeom prst="rect">
            <a:avLst/>
          </a:prstGeom>
          <a:solidFill>
            <a:srgbClr val="9E785B"/>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algn="ctr">
              <a:spcBef>
                <a:spcPts val="0"/>
              </a:spcBef>
              <a:spcAft>
                <a:spcPts val="0"/>
              </a:spcAft>
              <a:buClr>
                <a:srgbClr val="FFF8ED"/>
              </a:buClr>
              <a:buSzPts val="3000"/>
              <a:buNone/>
              <a:defRPr sz="3000">
                <a:solidFill>
                  <a:srgbClr val="FFF8ED"/>
                </a:solidFill>
              </a:defRPr>
            </a:lvl1pPr>
            <a:lvl2pPr lvl="1" algn="ctr">
              <a:spcBef>
                <a:spcPts val="0"/>
              </a:spcBef>
              <a:spcAft>
                <a:spcPts val="0"/>
              </a:spcAft>
              <a:buClr>
                <a:srgbClr val="FFF8ED"/>
              </a:buClr>
              <a:buSzPts val="3000"/>
              <a:buNone/>
              <a:defRPr sz="3000">
                <a:solidFill>
                  <a:srgbClr val="FFF8ED"/>
                </a:solidFill>
              </a:defRPr>
            </a:lvl2pPr>
            <a:lvl3pPr lvl="2" algn="ctr">
              <a:spcBef>
                <a:spcPts val="0"/>
              </a:spcBef>
              <a:spcAft>
                <a:spcPts val="0"/>
              </a:spcAft>
              <a:buClr>
                <a:srgbClr val="FFF8ED"/>
              </a:buClr>
              <a:buSzPts val="3000"/>
              <a:buNone/>
              <a:defRPr sz="3000">
                <a:solidFill>
                  <a:srgbClr val="FFF8ED"/>
                </a:solidFill>
              </a:defRPr>
            </a:lvl3pPr>
            <a:lvl4pPr lvl="3" algn="ctr">
              <a:spcBef>
                <a:spcPts val="0"/>
              </a:spcBef>
              <a:spcAft>
                <a:spcPts val="0"/>
              </a:spcAft>
              <a:buClr>
                <a:srgbClr val="FFF8ED"/>
              </a:buClr>
              <a:buSzPts val="3000"/>
              <a:buNone/>
              <a:defRPr sz="3000">
                <a:solidFill>
                  <a:srgbClr val="FFF8ED"/>
                </a:solidFill>
              </a:defRPr>
            </a:lvl4pPr>
            <a:lvl5pPr lvl="4" algn="ctr">
              <a:spcBef>
                <a:spcPts val="0"/>
              </a:spcBef>
              <a:spcAft>
                <a:spcPts val="0"/>
              </a:spcAft>
              <a:buClr>
                <a:srgbClr val="FFF8ED"/>
              </a:buClr>
              <a:buSzPts val="3000"/>
              <a:buNone/>
              <a:defRPr sz="3000">
                <a:solidFill>
                  <a:srgbClr val="FFF8ED"/>
                </a:solidFill>
              </a:defRPr>
            </a:lvl5pPr>
            <a:lvl6pPr lvl="5" algn="ctr">
              <a:spcBef>
                <a:spcPts val="0"/>
              </a:spcBef>
              <a:spcAft>
                <a:spcPts val="0"/>
              </a:spcAft>
              <a:buClr>
                <a:srgbClr val="FFF8ED"/>
              </a:buClr>
              <a:buSzPts val="3000"/>
              <a:buNone/>
              <a:defRPr sz="3000">
                <a:solidFill>
                  <a:srgbClr val="FFF8ED"/>
                </a:solidFill>
              </a:defRPr>
            </a:lvl6pPr>
            <a:lvl7pPr lvl="6" algn="ctr">
              <a:spcBef>
                <a:spcPts val="0"/>
              </a:spcBef>
              <a:spcAft>
                <a:spcPts val="0"/>
              </a:spcAft>
              <a:buClr>
                <a:srgbClr val="FFF8ED"/>
              </a:buClr>
              <a:buSzPts val="3000"/>
              <a:buNone/>
              <a:defRPr sz="3000">
                <a:solidFill>
                  <a:srgbClr val="FFF8ED"/>
                </a:solidFill>
              </a:defRPr>
            </a:lvl7pPr>
            <a:lvl8pPr lvl="7" algn="ctr">
              <a:spcBef>
                <a:spcPts val="0"/>
              </a:spcBef>
              <a:spcAft>
                <a:spcPts val="0"/>
              </a:spcAft>
              <a:buClr>
                <a:srgbClr val="FFF8ED"/>
              </a:buClr>
              <a:buSzPts val="3000"/>
              <a:buNone/>
              <a:defRPr sz="3000">
                <a:solidFill>
                  <a:srgbClr val="FFF8ED"/>
                </a:solidFill>
              </a:defRPr>
            </a:lvl8pPr>
            <a:lvl9pPr lvl="8" algn="ctr">
              <a:spcBef>
                <a:spcPts val="0"/>
              </a:spcBef>
              <a:spcAft>
                <a:spcPts val="0"/>
              </a:spcAft>
              <a:buClr>
                <a:srgbClr val="FFF8ED"/>
              </a:buClr>
              <a:buSzPts val="3000"/>
              <a:buNone/>
              <a:defRPr sz="3000">
                <a:solidFill>
                  <a:srgbClr val="FFF8ED"/>
                </a:solidFill>
              </a:defRPr>
            </a:lvl9pPr>
          </a:lstStyle>
          <a:p/>
        </p:txBody>
      </p:sp>
      <p:sp>
        <p:nvSpPr>
          <p:cNvPr id="24" name="Google Shape;24;p3"/>
          <p:cNvSpPr/>
          <p:nvPr/>
        </p:nvSpPr>
        <p:spPr>
          <a:xfrm>
            <a:off x="208125" y="944025"/>
            <a:ext cx="8740800" cy="4112700"/>
          </a:xfrm>
          <a:prstGeom prst="rect">
            <a:avLst/>
          </a:prstGeom>
          <a:solidFill>
            <a:srgbClr val="FFF8ED"/>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oming Soon"/>
              <a:ea typeface="Coming Soon"/>
              <a:cs typeface="Coming Soon"/>
              <a:sym typeface="Coming Soon"/>
            </a:endParaRPr>
          </a:p>
        </p:txBody>
      </p:sp>
      <p:sp>
        <p:nvSpPr>
          <p:cNvPr id="25" name="Google Shape;25;p3"/>
          <p:cNvSpPr txBox="1"/>
          <p:nvPr>
            <p:ph idx="1" type="body"/>
          </p:nvPr>
        </p:nvSpPr>
        <p:spPr>
          <a:xfrm>
            <a:off x="319600" y="1025725"/>
            <a:ext cx="8517900" cy="3954300"/>
          </a:xfrm>
          <a:prstGeom prst="rect">
            <a:avLst/>
          </a:prstGeom>
        </p:spPr>
        <p:txBody>
          <a:bodyPr anchorCtr="0" anchor="t" bIns="91425" lIns="91425" spcFirstLastPara="1" rIns="91425" wrap="square" tIns="91425">
            <a:noAutofit/>
          </a:bodyPr>
          <a:lstStyle>
            <a:lvl1pPr indent="-381000" lvl="0" marL="457200">
              <a:spcBef>
                <a:spcPts val="0"/>
              </a:spcBef>
              <a:spcAft>
                <a:spcPts val="0"/>
              </a:spcAft>
              <a:buSzPts val="2400"/>
              <a:buChar char="●"/>
              <a:defRPr sz="2400"/>
            </a:lvl1pPr>
            <a:lvl2pPr indent="-342900" lvl="1" marL="914400">
              <a:spcBef>
                <a:spcPts val="1600"/>
              </a:spcBef>
              <a:spcAft>
                <a:spcPts val="0"/>
              </a:spcAft>
              <a:buSzPts val="1800"/>
              <a:buChar char="○"/>
              <a:defRPr sz="1800"/>
            </a:lvl2pPr>
            <a:lvl3pPr indent="-342900" lvl="2" marL="1371600">
              <a:spcBef>
                <a:spcPts val="1600"/>
              </a:spcBef>
              <a:spcAft>
                <a:spcPts val="0"/>
              </a:spcAft>
              <a:buSzPts val="1800"/>
              <a:buChar char="■"/>
              <a:defRPr sz="1800"/>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tes 2 Slide" type="tx">
  <p:cSld name="TITLE_AND_BODY">
    <p:spTree>
      <p:nvGrpSpPr>
        <p:cNvPr id="26" name="Shape 26"/>
        <p:cNvGrpSpPr/>
        <p:nvPr/>
      </p:nvGrpSpPr>
      <p:grpSpPr>
        <a:xfrm>
          <a:off x="0" y="0"/>
          <a:ext cx="0" cy="0"/>
          <a:chOff x="0" y="0"/>
          <a:chExt cx="0" cy="0"/>
        </a:xfrm>
      </p:grpSpPr>
      <p:sp>
        <p:nvSpPr>
          <p:cNvPr id="27" name="Google Shape;27;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8" name="Google Shape;28;p4"/>
          <p:cNvSpPr/>
          <p:nvPr/>
        </p:nvSpPr>
        <p:spPr>
          <a:xfrm>
            <a:off x="345178" y="219912"/>
            <a:ext cx="2151600" cy="2226000"/>
          </a:xfrm>
          <a:prstGeom prst="foldedCorner">
            <a:avLst>
              <a:gd fmla="val 16667" name="adj"/>
            </a:avLst>
          </a:prstGeom>
          <a:solidFill>
            <a:srgbClr val="9E785B"/>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FFF8ED"/>
              </a:solidFill>
              <a:latin typeface="Coming Soon"/>
              <a:ea typeface="Coming Soon"/>
              <a:cs typeface="Coming Soon"/>
              <a:sym typeface="Coming Soon"/>
            </a:endParaRPr>
          </a:p>
        </p:txBody>
      </p:sp>
      <p:sp>
        <p:nvSpPr>
          <p:cNvPr id="29" name="Google Shape;29;p4"/>
          <p:cNvSpPr/>
          <p:nvPr/>
        </p:nvSpPr>
        <p:spPr>
          <a:xfrm rot="60330">
            <a:off x="343976" y="2722519"/>
            <a:ext cx="2154032" cy="2223600"/>
          </a:xfrm>
          <a:prstGeom prst="foldedCorner">
            <a:avLst>
              <a:gd fmla="val 16667" name="adj"/>
            </a:avLst>
          </a:prstGeom>
          <a:solidFill>
            <a:srgbClr val="FFF8ED"/>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Coming Soon"/>
              <a:ea typeface="Coming Soon"/>
              <a:cs typeface="Coming Soon"/>
              <a:sym typeface="Coming Soon"/>
            </a:endParaRPr>
          </a:p>
        </p:txBody>
      </p:sp>
      <p:sp>
        <p:nvSpPr>
          <p:cNvPr id="30" name="Google Shape;30;p4"/>
          <p:cNvSpPr txBox="1"/>
          <p:nvPr>
            <p:ph idx="1" type="body"/>
          </p:nvPr>
        </p:nvSpPr>
        <p:spPr>
          <a:xfrm>
            <a:off x="386513" y="237850"/>
            <a:ext cx="2073900" cy="2177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31" name="Google Shape;31;p4"/>
          <p:cNvSpPr txBox="1"/>
          <p:nvPr>
            <p:ph idx="2" type="body"/>
          </p:nvPr>
        </p:nvSpPr>
        <p:spPr>
          <a:xfrm>
            <a:off x="384038" y="2745475"/>
            <a:ext cx="2073900" cy="2177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32" name="Google Shape;32;p4"/>
          <p:cNvSpPr txBox="1"/>
          <p:nvPr>
            <p:ph type="title"/>
          </p:nvPr>
        </p:nvSpPr>
        <p:spPr>
          <a:xfrm>
            <a:off x="2738350" y="141225"/>
            <a:ext cx="6210600" cy="602100"/>
          </a:xfrm>
          <a:prstGeom prst="rect">
            <a:avLst/>
          </a:prstGeom>
          <a:solidFill>
            <a:srgbClr val="9E785B"/>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algn="ctr">
              <a:spcBef>
                <a:spcPts val="0"/>
              </a:spcBef>
              <a:spcAft>
                <a:spcPts val="0"/>
              </a:spcAft>
              <a:buClr>
                <a:srgbClr val="FFF8ED"/>
              </a:buClr>
              <a:buSzPts val="2800"/>
              <a:buNone/>
              <a:defRPr sz="2800">
                <a:solidFill>
                  <a:srgbClr val="FFF8ED"/>
                </a:solidFill>
              </a:defRPr>
            </a:lvl1pPr>
            <a:lvl2pPr lvl="1" algn="ctr">
              <a:spcBef>
                <a:spcPts val="0"/>
              </a:spcBef>
              <a:spcAft>
                <a:spcPts val="0"/>
              </a:spcAft>
              <a:buClr>
                <a:srgbClr val="FFF8ED"/>
              </a:buClr>
              <a:buSzPts val="2800"/>
              <a:buNone/>
              <a:defRPr sz="2800">
                <a:solidFill>
                  <a:srgbClr val="FFF8ED"/>
                </a:solidFill>
              </a:defRPr>
            </a:lvl2pPr>
            <a:lvl3pPr lvl="2" algn="ctr">
              <a:spcBef>
                <a:spcPts val="0"/>
              </a:spcBef>
              <a:spcAft>
                <a:spcPts val="0"/>
              </a:spcAft>
              <a:buClr>
                <a:srgbClr val="FFF8ED"/>
              </a:buClr>
              <a:buSzPts val="2800"/>
              <a:buNone/>
              <a:defRPr sz="2800">
                <a:solidFill>
                  <a:srgbClr val="FFF8ED"/>
                </a:solidFill>
              </a:defRPr>
            </a:lvl3pPr>
            <a:lvl4pPr lvl="3" algn="ctr">
              <a:spcBef>
                <a:spcPts val="0"/>
              </a:spcBef>
              <a:spcAft>
                <a:spcPts val="0"/>
              </a:spcAft>
              <a:buClr>
                <a:srgbClr val="FFF8ED"/>
              </a:buClr>
              <a:buSzPts val="2800"/>
              <a:buNone/>
              <a:defRPr sz="2800">
                <a:solidFill>
                  <a:srgbClr val="FFF8ED"/>
                </a:solidFill>
              </a:defRPr>
            </a:lvl4pPr>
            <a:lvl5pPr lvl="4" algn="ctr">
              <a:spcBef>
                <a:spcPts val="0"/>
              </a:spcBef>
              <a:spcAft>
                <a:spcPts val="0"/>
              </a:spcAft>
              <a:buClr>
                <a:srgbClr val="FFF8ED"/>
              </a:buClr>
              <a:buSzPts val="2800"/>
              <a:buNone/>
              <a:defRPr sz="2800">
                <a:solidFill>
                  <a:srgbClr val="FFF8ED"/>
                </a:solidFill>
              </a:defRPr>
            </a:lvl5pPr>
            <a:lvl6pPr lvl="5" algn="ctr">
              <a:spcBef>
                <a:spcPts val="0"/>
              </a:spcBef>
              <a:spcAft>
                <a:spcPts val="0"/>
              </a:spcAft>
              <a:buClr>
                <a:srgbClr val="FFF8ED"/>
              </a:buClr>
              <a:buSzPts val="2800"/>
              <a:buNone/>
              <a:defRPr sz="2800">
                <a:solidFill>
                  <a:srgbClr val="FFF8ED"/>
                </a:solidFill>
              </a:defRPr>
            </a:lvl6pPr>
            <a:lvl7pPr lvl="6" algn="ctr">
              <a:spcBef>
                <a:spcPts val="0"/>
              </a:spcBef>
              <a:spcAft>
                <a:spcPts val="0"/>
              </a:spcAft>
              <a:buClr>
                <a:srgbClr val="FFF8ED"/>
              </a:buClr>
              <a:buSzPts val="2800"/>
              <a:buNone/>
              <a:defRPr sz="2800">
                <a:solidFill>
                  <a:srgbClr val="FFF8ED"/>
                </a:solidFill>
              </a:defRPr>
            </a:lvl7pPr>
            <a:lvl8pPr lvl="7" algn="ctr">
              <a:spcBef>
                <a:spcPts val="0"/>
              </a:spcBef>
              <a:spcAft>
                <a:spcPts val="0"/>
              </a:spcAft>
              <a:buClr>
                <a:srgbClr val="FFF8ED"/>
              </a:buClr>
              <a:buSzPts val="2800"/>
              <a:buNone/>
              <a:defRPr sz="2800">
                <a:solidFill>
                  <a:srgbClr val="FFF8ED"/>
                </a:solidFill>
              </a:defRPr>
            </a:lvl8pPr>
            <a:lvl9pPr lvl="8" algn="ctr">
              <a:spcBef>
                <a:spcPts val="0"/>
              </a:spcBef>
              <a:spcAft>
                <a:spcPts val="0"/>
              </a:spcAft>
              <a:buClr>
                <a:srgbClr val="FFF8ED"/>
              </a:buClr>
              <a:buSzPts val="2800"/>
              <a:buNone/>
              <a:defRPr sz="2800">
                <a:solidFill>
                  <a:srgbClr val="FFF8ED"/>
                </a:solidFill>
              </a:defRPr>
            </a:lvl9pPr>
          </a:lstStyle>
          <a:p/>
        </p:txBody>
      </p:sp>
      <p:sp>
        <p:nvSpPr>
          <p:cNvPr id="33" name="Google Shape;33;p4"/>
          <p:cNvSpPr/>
          <p:nvPr/>
        </p:nvSpPr>
        <p:spPr>
          <a:xfrm>
            <a:off x="2738419" y="735850"/>
            <a:ext cx="6210600" cy="4320900"/>
          </a:xfrm>
          <a:prstGeom prst="rect">
            <a:avLst/>
          </a:prstGeom>
          <a:solidFill>
            <a:srgbClr val="FFF8ED"/>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oming Soon"/>
              <a:ea typeface="Coming Soon"/>
              <a:cs typeface="Coming Soon"/>
              <a:sym typeface="Coming Soon"/>
            </a:endParaRPr>
          </a:p>
        </p:txBody>
      </p:sp>
      <p:sp>
        <p:nvSpPr>
          <p:cNvPr id="34" name="Google Shape;34;p4"/>
          <p:cNvSpPr txBox="1"/>
          <p:nvPr>
            <p:ph idx="3" type="body"/>
          </p:nvPr>
        </p:nvSpPr>
        <p:spPr>
          <a:xfrm>
            <a:off x="2817625" y="810175"/>
            <a:ext cx="6052200" cy="4169700"/>
          </a:xfrm>
          <a:prstGeom prst="rect">
            <a:avLst/>
          </a:prstGeom>
        </p:spPr>
        <p:txBody>
          <a:bodyPr anchorCtr="0" anchor="t" bIns="91425" lIns="91425" spcFirstLastPara="1" rIns="91425" wrap="square" tIns="91425">
            <a:noAutofit/>
          </a:bodyPr>
          <a:lstStyle>
            <a:lvl1pPr indent="-381000" lvl="0" marL="457200">
              <a:spcBef>
                <a:spcPts val="0"/>
              </a:spcBef>
              <a:spcAft>
                <a:spcPts val="0"/>
              </a:spcAft>
              <a:buSzPts val="2400"/>
              <a:buChar char="●"/>
              <a:defRPr sz="2400"/>
            </a:lvl1pPr>
            <a:lvl2pPr indent="-342900" lvl="1" marL="914400">
              <a:spcBef>
                <a:spcPts val="1600"/>
              </a:spcBef>
              <a:spcAft>
                <a:spcPts val="0"/>
              </a:spcAft>
              <a:buSzPts val="1800"/>
              <a:buChar char="○"/>
              <a:defRPr sz="1800"/>
            </a:lvl2pPr>
            <a:lvl3pPr indent="-342900" lvl="2" marL="1371600">
              <a:spcBef>
                <a:spcPts val="1600"/>
              </a:spcBef>
              <a:spcAft>
                <a:spcPts val="0"/>
              </a:spcAft>
              <a:buSzPts val="1800"/>
              <a:buChar char="■"/>
              <a:defRPr sz="1800"/>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tes 3 slide" type="twoColTx">
  <p:cSld name="TITLE_AND_TWO_COLUMNS">
    <p:spTree>
      <p:nvGrpSpPr>
        <p:cNvPr id="35" name="Shape 35"/>
        <p:cNvGrpSpPr/>
        <p:nvPr/>
      </p:nvGrpSpPr>
      <p:grpSpPr>
        <a:xfrm>
          <a:off x="0" y="0"/>
          <a:ext cx="0" cy="0"/>
          <a:chOff x="0" y="0"/>
          <a:chExt cx="0" cy="0"/>
        </a:xfrm>
      </p:grpSpPr>
      <p:sp>
        <p:nvSpPr>
          <p:cNvPr id="36" name="Google Shape;36;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7" name="Google Shape;37;p5"/>
          <p:cNvSpPr/>
          <p:nvPr/>
        </p:nvSpPr>
        <p:spPr>
          <a:xfrm>
            <a:off x="6822178" y="219912"/>
            <a:ext cx="2151600" cy="2226000"/>
          </a:xfrm>
          <a:prstGeom prst="foldedCorner">
            <a:avLst>
              <a:gd fmla="val 16667" name="adj"/>
            </a:avLst>
          </a:prstGeom>
          <a:solidFill>
            <a:srgbClr val="9E785B"/>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FFF8ED"/>
              </a:solidFill>
              <a:latin typeface="Coming Soon"/>
              <a:ea typeface="Coming Soon"/>
              <a:cs typeface="Coming Soon"/>
              <a:sym typeface="Coming Soon"/>
            </a:endParaRPr>
          </a:p>
        </p:txBody>
      </p:sp>
      <p:sp>
        <p:nvSpPr>
          <p:cNvPr id="38" name="Google Shape;38;p5"/>
          <p:cNvSpPr/>
          <p:nvPr/>
        </p:nvSpPr>
        <p:spPr>
          <a:xfrm rot="60330">
            <a:off x="6820976" y="2722519"/>
            <a:ext cx="2154032" cy="2223600"/>
          </a:xfrm>
          <a:prstGeom prst="foldedCorner">
            <a:avLst>
              <a:gd fmla="val 16667" name="adj"/>
            </a:avLst>
          </a:prstGeom>
          <a:solidFill>
            <a:srgbClr val="FFF8ED"/>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Coming Soon"/>
              <a:ea typeface="Coming Soon"/>
              <a:cs typeface="Coming Soon"/>
              <a:sym typeface="Coming Soon"/>
            </a:endParaRPr>
          </a:p>
        </p:txBody>
      </p:sp>
      <p:sp>
        <p:nvSpPr>
          <p:cNvPr id="39" name="Google Shape;39;p5"/>
          <p:cNvSpPr txBox="1"/>
          <p:nvPr>
            <p:ph idx="1" type="body"/>
          </p:nvPr>
        </p:nvSpPr>
        <p:spPr>
          <a:xfrm>
            <a:off x="6863513" y="237850"/>
            <a:ext cx="2073900" cy="2177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5"/>
          <p:cNvSpPr txBox="1"/>
          <p:nvPr>
            <p:ph idx="2" type="body"/>
          </p:nvPr>
        </p:nvSpPr>
        <p:spPr>
          <a:xfrm>
            <a:off x="6861038" y="2745475"/>
            <a:ext cx="2073900" cy="21777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1" name="Google Shape;41;p5"/>
          <p:cNvSpPr txBox="1"/>
          <p:nvPr>
            <p:ph type="title"/>
          </p:nvPr>
        </p:nvSpPr>
        <p:spPr>
          <a:xfrm>
            <a:off x="299950" y="141225"/>
            <a:ext cx="6210600" cy="602100"/>
          </a:xfrm>
          <a:prstGeom prst="rect">
            <a:avLst/>
          </a:prstGeom>
          <a:solidFill>
            <a:srgbClr val="9E785B"/>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lvl1pPr lvl="0" algn="ctr">
              <a:spcBef>
                <a:spcPts val="0"/>
              </a:spcBef>
              <a:spcAft>
                <a:spcPts val="0"/>
              </a:spcAft>
              <a:buClr>
                <a:srgbClr val="FFF8ED"/>
              </a:buClr>
              <a:buSzPts val="2800"/>
              <a:buNone/>
              <a:defRPr sz="2800">
                <a:solidFill>
                  <a:srgbClr val="FFF8ED"/>
                </a:solidFill>
              </a:defRPr>
            </a:lvl1pPr>
            <a:lvl2pPr lvl="1" algn="ctr">
              <a:spcBef>
                <a:spcPts val="0"/>
              </a:spcBef>
              <a:spcAft>
                <a:spcPts val="0"/>
              </a:spcAft>
              <a:buClr>
                <a:srgbClr val="FFF8ED"/>
              </a:buClr>
              <a:buSzPts val="2400"/>
              <a:buNone/>
              <a:defRPr>
                <a:solidFill>
                  <a:srgbClr val="FFF8ED"/>
                </a:solidFill>
              </a:defRPr>
            </a:lvl2pPr>
            <a:lvl3pPr lvl="2" algn="ctr">
              <a:spcBef>
                <a:spcPts val="0"/>
              </a:spcBef>
              <a:spcAft>
                <a:spcPts val="0"/>
              </a:spcAft>
              <a:buClr>
                <a:srgbClr val="FFF8ED"/>
              </a:buClr>
              <a:buSzPts val="2400"/>
              <a:buNone/>
              <a:defRPr>
                <a:solidFill>
                  <a:srgbClr val="FFF8ED"/>
                </a:solidFill>
              </a:defRPr>
            </a:lvl3pPr>
            <a:lvl4pPr lvl="3" algn="ctr">
              <a:spcBef>
                <a:spcPts val="0"/>
              </a:spcBef>
              <a:spcAft>
                <a:spcPts val="0"/>
              </a:spcAft>
              <a:buClr>
                <a:srgbClr val="FFF8ED"/>
              </a:buClr>
              <a:buSzPts val="2400"/>
              <a:buNone/>
              <a:defRPr>
                <a:solidFill>
                  <a:srgbClr val="FFF8ED"/>
                </a:solidFill>
              </a:defRPr>
            </a:lvl4pPr>
            <a:lvl5pPr lvl="4" algn="ctr">
              <a:spcBef>
                <a:spcPts val="0"/>
              </a:spcBef>
              <a:spcAft>
                <a:spcPts val="0"/>
              </a:spcAft>
              <a:buClr>
                <a:srgbClr val="FFF8ED"/>
              </a:buClr>
              <a:buSzPts val="2400"/>
              <a:buNone/>
              <a:defRPr>
                <a:solidFill>
                  <a:srgbClr val="FFF8ED"/>
                </a:solidFill>
              </a:defRPr>
            </a:lvl5pPr>
            <a:lvl6pPr lvl="5" algn="ctr">
              <a:spcBef>
                <a:spcPts val="0"/>
              </a:spcBef>
              <a:spcAft>
                <a:spcPts val="0"/>
              </a:spcAft>
              <a:buClr>
                <a:srgbClr val="FFF8ED"/>
              </a:buClr>
              <a:buSzPts val="2400"/>
              <a:buNone/>
              <a:defRPr>
                <a:solidFill>
                  <a:srgbClr val="FFF8ED"/>
                </a:solidFill>
              </a:defRPr>
            </a:lvl6pPr>
            <a:lvl7pPr lvl="6" algn="ctr">
              <a:spcBef>
                <a:spcPts val="0"/>
              </a:spcBef>
              <a:spcAft>
                <a:spcPts val="0"/>
              </a:spcAft>
              <a:buClr>
                <a:srgbClr val="FFF8ED"/>
              </a:buClr>
              <a:buSzPts val="2400"/>
              <a:buNone/>
              <a:defRPr>
                <a:solidFill>
                  <a:srgbClr val="FFF8ED"/>
                </a:solidFill>
              </a:defRPr>
            </a:lvl7pPr>
            <a:lvl8pPr lvl="7" algn="ctr">
              <a:spcBef>
                <a:spcPts val="0"/>
              </a:spcBef>
              <a:spcAft>
                <a:spcPts val="0"/>
              </a:spcAft>
              <a:buClr>
                <a:srgbClr val="FFF8ED"/>
              </a:buClr>
              <a:buSzPts val="2400"/>
              <a:buNone/>
              <a:defRPr>
                <a:solidFill>
                  <a:srgbClr val="FFF8ED"/>
                </a:solidFill>
              </a:defRPr>
            </a:lvl8pPr>
            <a:lvl9pPr lvl="8" algn="ctr">
              <a:spcBef>
                <a:spcPts val="0"/>
              </a:spcBef>
              <a:spcAft>
                <a:spcPts val="0"/>
              </a:spcAft>
              <a:buClr>
                <a:srgbClr val="FFF8ED"/>
              </a:buClr>
              <a:buSzPts val="2400"/>
              <a:buNone/>
              <a:defRPr>
                <a:solidFill>
                  <a:srgbClr val="FFF8ED"/>
                </a:solidFill>
              </a:defRPr>
            </a:lvl9pPr>
          </a:lstStyle>
          <a:p/>
        </p:txBody>
      </p:sp>
      <p:sp>
        <p:nvSpPr>
          <p:cNvPr id="42" name="Google Shape;42;p5"/>
          <p:cNvSpPr/>
          <p:nvPr/>
        </p:nvSpPr>
        <p:spPr>
          <a:xfrm>
            <a:off x="300019" y="735850"/>
            <a:ext cx="6210600" cy="4320900"/>
          </a:xfrm>
          <a:prstGeom prst="rect">
            <a:avLst/>
          </a:prstGeom>
          <a:solidFill>
            <a:srgbClr val="FFF8ED"/>
          </a:solidFill>
          <a:ln cap="flat" cmpd="sng" w="2857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oming Soon"/>
              <a:ea typeface="Coming Soon"/>
              <a:cs typeface="Coming Soon"/>
              <a:sym typeface="Coming Soon"/>
            </a:endParaRPr>
          </a:p>
        </p:txBody>
      </p:sp>
      <p:sp>
        <p:nvSpPr>
          <p:cNvPr id="43" name="Google Shape;43;p5"/>
          <p:cNvSpPr txBox="1"/>
          <p:nvPr>
            <p:ph idx="3" type="body"/>
          </p:nvPr>
        </p:nvSpPr>
        <p:spPr>
          <a:xfrm>
            <a:off x="379225" y="810175"/>
            <a:ext cx="6052200" cy="4169700"/>
          </a:xfrm>
          <a:prstGeom prst="rect">
            <a:avLst/>
          </a:prstGeom>
        </p:spPr>
        <p:txBody>
          <a:bodyPr anchorCtr="0" anchor="t" bIns="91425" lIns="91425" spcFirstLastPara="1" rIns="91425" wrap="square" tIns="91425">
            <a:noAutofit/>
          </a:bodyPr>
          <a:lstStyle>
            <a:lvl1pPr indent="-381000" lvl="0" marL="457200">
              <a:spcBef>
                <a:spcPts val="0"/>
              </a:spcBef>
              <a:spcAft>
                <a:spcPts val="0"/>
              </a:spcAft>
              <a:buSzPts val="2400"/>
              <a:buChar char="●"/>
              <a:defRPr sz="2400"/>
            </a:lvl1pPr>
            <a:lvl2pPr indent="-342900" lvl="1" marL="914400">
              <a:spcBef>
                <a:spcPts val="1600"/>
              </a:spcBef>
              <a:spcAft>
                <a:spcPts val="0"/>
              </a:spcAft>
              <a:buSzPts val="1800"/>
              <a:buChar char="○"/>
              <a:defRPr sz="1800"/>
            </a:lvl2pPr>
            <a:lvl3pPr indent="-342900" lvl="2" marL="1371600">
              <a:spcBef>
                <a:spcPts val="1600"/>
              </a:spcBef>
              <a:spcAft>
                <a:spcPts val="0"/>
              </a:spcAft>
              <a:buSzPts val="1800"/>
              <a:buChar char="■"/>
              <a:defRPr sz="1800"/>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Slide" type="titleOnly">
  <p:cSld name="TITLE_ONLY">
    <p:spTree>
      <p:nvGrpSpPr>
        <p:cNvPr id="44" name="Shape 44"/>
        <p:cNvGrpSpPr/>
        <p:nvPr/>
      </p:nvGrpSpPr>
      <p:grpSpPr>
        <a:xfrm>
          <a:off x="0" y="0"/>
          <a:ext cx="0" cy="0"/>
          <a:chOff x="0" y="0"/>
          <a:chExt cx="0" cy="0"/>
        </a:xfrm>
      </p:grpSpPr>
      <p:sp>
        <p:nvSpPr>
          <p:cNvPr id="45" name="Google Shape;4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6" name="Google Shape;46;p6"/>
          <p:cNvSpPr/>
          <p:nvPr/>
        </p:nvSpPr>
        <p:spPr>
          <a:xfrm>
            <a:off x="7126968" y="2726300"/>
            <a:ext cx="1580100" cy="1062600"/>
          </a:xfrm>
          <a:prstGeom prst="wedgeRoundRectCallout">
            <a:avLst>
              <a:gd fmla="val -77082" name="adj1"/>
              <a:gd fmla="val 43801" name="adj2"/>
              <a:gd fmla="val 0" name="adj3"/>
            </a:avLst>
          </a:prstGeom>
          <a:solidFill>
            <a:srgbClr val="FFF8ED"/>
          </a:solidFill>
          <a:ln cap="flat" cmpd="sng" w="6275">
            <a:solidFill>
              <a:schemeClr val="dk2"/>
            </a:solidFill>
            <a:prstDash val="solid"/>
            <a:round/>
            <a:headEnd len="sm" w="sm" type="none"/>
            <a:tailEnd len="sm" w="sm" type="none"/>
          </a:ln>
        </p:spPr>
        <p:txBody>
          <a:bodyPr anchorCtr="0" anchor="ctr" bIns="60225" lIns="60225" spcFirstLastPara="1" rIns="60225" wrap="square" tIns="60225">
            <a:noAutofit/>
          </a:bodyPr>
          <a:lstStyle/>
          <a:p>
            <a:pPr indent="0" lvl="0" marL="0" rtl="0" algn="ctr">
              <a:spcBef>
                <a:spcPts val="0"/>
              </a:spcBef>
              <a:spcAft>
                <a:spcPts val="0"/>
              </a:spcAft>
              <a:buNone/>
            </a:pPr>
            <a:r>
              <a:t/>
            </a:r>
            <a:endParaRPr sz="922">
              <a:solidFill>
                <a:srgbClr val="FFF8ED"/>
              </a:solidFill>
            </a:endParaRPr>
          </a:p>
        </p:txBody>
      </p:sp>
      <p:sp>
        <p:nvSpPr>
          <p:cNvPr id="47" name="Google Shape;47;p6"/>
          <p:cNvSpPr/>
          <p:nvPr/>
        </p:nvSpPr>
        <p:spPr>
          <a:xfrm>
            <a:off x="261351" y="131100"/>
            <a:ext cx="2672700" cy="2364300"/>
          </a:xfrm>
          <a:prstGeom prst="roundRect">
            <a:avLst>
              <a:gd fmla="val 16667" name="adj"/>
            </a:avLst>
          </a:prstGeom>
          <a:solidFill>
            <a:srgbClr val="9E785B"/>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FFF8ED"/>
              </a:solidFill>
              <a:latin typeface="Coming Soon"/>
              <a:ea typeface="Coming Soon"/>
              <a:cs typeface="Coming Soon"/>
              <a:sym typeface="Coming Soon"/>
            </a:endParaRPr>
          </a:p>
        </p:txBody>
      </p:sp>
      <p:sp>
        <p:nvSpPr>
          <p:cNvPr id="48" name="Google Shape;48;p6"/>
          <p:cNvSpPr/>
          <p:nvPr/>
        </p:nvSpPr>
        <p:spPr>
          <a:xfrm>
            <a:off x="3115599" y="131100"/>
            <a:ext cx="2672700" cy="2364300"/>
          </a:xfrm>
          <a:prstGeom prst="roundRect">
            <a:avLst>
              <a:gd fmla="val 16667" name="adj"/>
            </a:avLst>
          </a:prstGeom>
          <a:solidFill>
            <a:srgbClr val="FFF8ED"/>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Coming Soon"/>
              <a:ea typeface="Coming Soon"/>
              <a:cs typeface="Coming Soon"/>
              <a:sym typeface="Coming Soon"/>
            </a:endParaRPr>
          </a:p>
        </p:txBody>
      </p:sp>
      <p:sp>
        <p:nvSpPr>
          <p:cNvPr id="49" name="Google Shape;49;p6"/>
          <p:cNvSpPr/>
          <p:nvPr/>
        </p:nvSpPr>
        <p:spPr>
          <a:xfrm>
            <a:off x="5969847" y="92875"/>
            <a:ext cx="2672700" cy="2364300"/>
          </a:xfrm>
          <a:prstGeom prst="roundRect">
            <a:avLst>
              <a:gd fmla="val 16667" name="adj"/>
            </a:avLst>
          </a:prstGeom>
          <a:solidFill>
            <a:srgbClr val="9E785B"/>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FFF8ED"/>
              </a:solidFill>
              <a:latin typeface="Coming Soon"/>
              <a:ea typeface="Coming Soon"/>
              <a:cs typeface="Coming Soon"/>
              <a:sym typeface="Coming Soon"/>
            </a:endParaRPr>
          </a:p>
        </p:txBody>
      </p:sp>
      <p:sp>
        <p:nvSpPr>
          <p:cNvPr id="50" name="Google Shape;50;p6"/>
          <p:cNvSpPr/>
          <p:nvPr/>
        </p:nvSpPr>
        <p:spPr>
          <a:xfrm>
            <a:off x="261352" y="2672900"/>
            <a:ext cx="2672700" cy="2364300"/>
          </a:xfrm>
          <a:prstGeom prst="roundRect">
            <a:avLst>
              <a:gd fmla="val 16667" name="adj"/>
            </a:avLst>
          </a:prstGeom>
          <a:solidFill>
            <a:srgbClr val="FFF8ED"/>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Coming Soon"/>
              <a:ea typeface="Coming Soon"/>
              <a:cs typeface="Coming Soon"/>
              <a:sym typeface="Coming Soon"/>
            </a:endParaRPr>
          </a:p>
        </p:txBody>
      </p:sp>
      <p:sp>
        <p:nvSpPr>
          <p:cNvPr id="51" name="Google Shape;51;p6"/>
          <p:cNvSpPr/>
          <p:nvPr/>
        </p:nvSpPr>
        <p:spPr>
          <a:xfrm>
            <a:off x="3143065" y="2672900"/>
            <a:ext cx="2672700" cy="2364300"/>
          </a:xfrm>
          <a:prstGeom prst="roundRect">
            <a:avLst>
              <a:gd fmla="val 16667" name="adj"/>
            </a:avLst>
          </a:prstGeom>
          <a:solidFill>
            <a:srgbClr val="9E785B"/>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rgbClr val="FFF8ED"/>
              </a:solidFill>
              <a:latin typeface="Coming Soon"/>
              <a:ea typeface="Coming Soon"/>
              <a:cs typeface="Coming Soon"/>
              <a:sym typeface="Coming Soon"/>
            </a:endParaRPr>
          </a:p>
        </p:txBody>
      </p:sp>
      <p:pic>
        <p:nvPicPr>
          <p:cNvPr id="52" name="Google Shape;52;p6" title="b36b10730cb3747c0b0689d9fe1bf4c96b7fa3236f15fccc0a2ddda6b00c955f.0.png"/>
          <p:cNvPicPr preferRelativeResize="0"/>
          <p:nvPr/>
        </p:nvPicPr>
        <p:blipFill>
          <a:blip r:embed="rId2">
            <a:alphaModFix/>
          </a:blip>
          <a:stretch>
            <a:fillRect/>
          </a:stretch>
        </p:blipFill>
        <p:spPr>
          <a:xfrm>
            <a:off x="5673675" y="3284750"/>
            <a:ext cx="1686900" cy="1686900"/>
          </a:xfrm>
          <a:prstGeom prst="rect">
            <a:avLst/>
          </a:prstGeom>
          <a:noFill/>
          <a:ln>
            <a:noFill/>
          </a:ln>
        </p:spPr>
      </p:pic>
      <p:sp>
        <p:nvSpPr>
          <p:cNvPr id="53" name="Google Shape;53;p6"/>
          <p:cNvSpPr txBox="1"/>
          <p:nvPr>
            <p:ph idx="1" type="subTitle"/>
          </p:nvPr>
        </p:nvSpPr>
        <p:spPr>
          <a:xfrm>
            <a:off x="427100" y="174750"/>
            <a:ext cx="2341200" cy="2277000"/>
          </a:xfrm>
          <a:prstGeom prst="rect">
            <a:avLst/>
          </a:prstGeom>
        </p:spPr>
        <p:txBody>
          <a:bodyPr anchorCtr="0" anchor="t" bIns="91425" lIns="91425" spcFirstLastPara="1" rIns="91425" wrap="square" tIns="91425">
            <a:noAutofit/>
          </a:bodyPr>
          <a:lstStyle>
            <a:lvl1pPr lvl="0">
              <a:spcBef>
                <a:spcPts val="0"/>
              </a:spcBef>
              <a:spcAft>
                <a:spcPts val="0"/>
              </a:spcAft>
              <a:buSzPts val="1800"/>
              <a:buFont typeface="Chelsea Market"/>
              <a:buNone/>
              <a:defRPr b="1">
                <a:latin typeface="Chelsea Market"/>
                <a:ea typeface="Chelsea Market"/>
                <a:cs typeface="Chelsea Market"/>
                <a:sym typeface="Chelsea Market"/>
              </a:defRPr>
            </a:lvl1pPr>
            <a:lvl2pPr lvl="1">
              <a:spcBef>
                <a:spcPts val="1600"/>
              </a:spcBef>
              <a:spcAft>
                <a:spcPts val="0"/>
              </a:spcAft>
              <a:buSzPts val="1400"/>
              <a:buFont typeface="Chelsea Market"/>
              <a:buNone/>
              <a:defRPr b="1">
                <a:latin typeface="Chelsea Market"/>
                <a:ea typeface="Chelsea Market"/>
                <a:cs typeface="Chelsea Market"/>
                <a:sym typeface="Chelsea Market"/>
              </a:defRPr>
            </a:lvl2pPr>
            <a:lvl3pPr lvl="2">
              <a:spcBef>
                <a:spcPts val="1600"/>
              </a:spcBef>
              <a:spcAft>
                <a:spcPts val="0"/>
              </a:spcAft>
              <a:buSzPts val="1400"/>
              <a:buFont typeface="Chelsea Market"/>
              <a:buNone/>
              <a:defRPr b="1">
                <a:latin typeface="Chelsea Market"/>
                <a:ea typeface="Chelsea Market"/>
                <a:cs typeface="Chelsea Market"/>
                <a:sym typeface="Chelsea Market"/>
              </a:defRPr>
            </a:lvl3pPr>
            <a:lvl4pPr lvl="3">
              <a:spcBef>
                <a:spcPts val="1600"/>
              </a:spcBef>
              <a:spcAft>
                <a:spcPts val="0"/>
              </a:spcAft>
              <a:buSzPts val="1400"/>
              <a:buFont typeface="Chelsea Market"/>
              <a:buNone/>
              <a:defRPr b="1">
                <a:latin typeface="Chelsea Market"/>
                <a:ea typeface="Chelsea Market"/>
                <a:cs typeface="Chelsea Market"/>
                <a:sym typeface="Chelsea Market"/>
              </a:defRPr>
            </a:lvl4pPr>
            <a:lvl5pPr lvl="4">
              <a:spcBef>
                <a:spcPts val="1600"/>
              </a:spcBef>
              <a:spcAft>
                <a:spcPts val="0"/>
              </a:spcAft>
              <a:buSzPts val="1400"/>
              <a:buFont typeface="Chelsea Market"/>
              <a:buNone/>
              <a:defRPr b="1">
                <a:latin typeface="Chelsea Market"/>
                <a:ea typeface="Chelsea Market"/>
                <a:cs typeface="Chelsea Market"/>
                <a:sym typeface="Chelsea Market"/>
              </a:defRPr>
            </a:lvl5pPr>
            <a:lvl6pPr lvl="5">
              <a:spcBef>
                <a:spcPts val="1600"/>
              </a:spcBef>
              <a:spcAft>
                <a:spcPts val="0"/>
              </a:spcAft>
              <a:buSzPts val="1400"/>
              <a:buFont typeface="Chelsea Market"/>
              <a:buNone/>
              <a:defRPr b="1">
                <a:latin typeface="Chelsea Market"/>
                <a:ea typeface="Chelsea Market"/>
                <a:cs typeface="Chelsea Market"/>
                <a:sym typeface="Chelsea Market"/>
              </a:defRPr>
            </a:lvl6pPr>
            <a:lvl7pPr lvl="6">
              <a:spcBef>
                <a:spcPts val="1600"/>
              </a:spcBef>
              <a:spcAft>
                <a:spcPts val="0"/>
              </a:spcAft>
              <a:buSzPts val="1400"/>
              <a:buFont typeface="Chelsea Market"/>
              <a:buNone/>
              <a:defRPr b="1">
                <a:latin typeface="Chelsea Market"/>
                <a:ea typeface="Chelsea Market"/>
                <a:cs typeface="Chelsea Market"/>
                <a:sym typeface="Chelsea Market"/>
              </a:defRPr>
            </a:lvl7pPr>
            <a:lvl8pPr lvl="7">
              <a:spcBef>
                <a:spcPts val="1600"/>
              </a:spcBef>
              <a:spcAft>
                <a:spcPts val="0"/>
              </a:spcAft>
              <a:buSzPts val="1400"/>
              <a:buFont typeface="Chelsea Market"/>
              <a:buNone/>
              <a:defRPr b="1">
                <a:latin typeface="Chelsea Market"/>
                <a:ea typeface="Chelsea Market"/>
                <a:cs typeface="Chelsea Market"/>
                <a:sym typeface="Chelsea Market"/>
              </a:defRPr>
            </a:lvl8pPr>
            <a:lvl9pPr lvl="8">
              <a:spcBef>
                <a:spcPts val="1600"/>
              </a:spcBef>
              <a:spcAft>
                <a:spcPts val="1600"/>
              </a:spcAft>
              <a:buSzPts val="1400"/>
              <a:buFont typeface="Chelsea Market"/>
              <a:buNone/>
              <a:defRPr b="1">
                <a:latin typeface="Chelsea Market"/>
                <a:ea typeface="Chelsea Market"/>
                <a:cs typeface="Chelsea Market"/>
                <a:sym typeface="Chelsea Market"/>
              </a:defRPr>
            </a:lvl9pPr>
          </a:lstStyle>
          <a:p/>
        </p:txBody>
      </p:sp>
      <p:sp>
        <p:nvSpPr>
          <p:cNvPr id="54" name="Google Shape;54;p6"/>
          <p:cNvSpPr txBox="1"/>
          <p:nvPr>
            <p:ph idx="2" type="subTitle"/>
          </p:nvPr>
        </p:nvSpPr>
        <p:spPr>
          <a:xfrm>
            <a:off x="3322700" y="174750"/>
            <a:ext cx="2341200" cy="2277000"/>
          </a:xfrm>
          <a:prstGeom prst="rect">
            <a:avLst/>
          </a:prstGeom>
        </p:spPr>
        <p:txBody>
          <a:bodyPr anchorCtr="0" anchor="t" bIns="91425" lIns="91425" spcFirstLastPara="1" rIns="91425" wrap="square" tIns="91425">
            <a:noAutofit/>
          </a:bodyPr>
          <a:lstStyle>
            <a:lvl1pPr lvl="0">
              <a:spcBef>
                <a:spcPts val="0"/>
              </a:spcBef>
              <a:spcAft>
                <a:spcPts val="0"/>
              </a:spcAft>
              <a:buSzPts val="1800"/>
              <a:buFont typeface="Chelsea Market"/>
              <a:buNone/>
              <a:defRPr b="1">
                <a:latin typeface="Chelsea Market"/>
                <a:ea typeface="Chelsea Market"/>
                <a:cs typeface="Chelsea Market"/>
                <a:sym typeface="Chelsea Market"/>
              </a:defRPr>
            </a:lvl1pPr>
            <a:lvl2pPr lvl="1">
              <a:spcBef>
                <a:spcPts val="1600"/>
              </a:spcBef>
              <a:spcAft>
                <a:spcPts val="0"/>
              </a:spcAft>
              <a:buSzPts val="1400"/>
              <a:buFont typeface="Chelsea Market"/>
              <a:buNone/>
              <a:defRPr b="1">
                <a:latin typeface="Chelsea Market"/>
                <a:ea typeface="Chelsea Market"/>
                <a:cs typeface="Chelsea Market"/>
                <a:sym typeface="Chelsea Market"/>
              </a:defRPr>
            </a:lvl2pPr>
            <a:lvl3pPr lvl="2">
              <a:spcBef>
                <a:spcPts val="1600"/>
              </a:spcBef>
              <a:spcAft>
                <a:spcPts val="0"/>
              </a:spcAft>
              <a:buSzPts val="1400"/>
              <a:buFont typeface="Chelsea Market"/>
              <a:buNone/>
              <a:defRPr b="1">
                <a:latin typeface="Chelsea Market"/>
                <a:ea typeface="Chelsea Market"/>
                <a:cs typeface="Chelsea Market"/>
                <a:sym typeface="Chelsea Market"/>
              </a:defRPr>
            </a:lvl3pPr>
            <a:lvl4pPr lvl="3">
              <a:spcBef>
                <a:spcPts val="1600"/>
              </a:spcBef>
              <a:spcAft>
                <a:spcPts val="0"/>
              </a:spcAft>
              <a:buSzPts val="1400"/>
              <a:buFont typeface="Chelsea Market"/>
              <a:buNone/>
              <a:defRPr b="1">
                <a:latin typeface="Chelsea Market"/>
                <a:ea typeface="Chelsea Market"/>
                <a:cs typeface="Chelsea Market"/>
                <a:sym typeface="Chelsea Market"/>
              </a:defRPr>
            </a:lvl4pPr>
            <a:lvl5pPr lvl="4">
              <a:spcBef>
                <a:spcPts val="1600"/>
              </a:spcBef>
              <a:spcAft>
                <a:spcPts val="0"/>
              </a:spcAft>
              <a:buSzPts val="1400"/>
              <a:buFont typeface="Chelsea Market"/>
              <a:buNone/>
              <a:defRPr b="1">
                <a:latin typeface="Chelsea Market"/>
                <a:ea typeface="Chelsea Market"/>
                <a:cs typeface="Chelsea Market"/>
                <a:sym typeface="Chelsea Market"/>
              </a:defRPr>
            </a:lvl5pPr>
            <a:lvl6pPr lvl="5">
              <a:spcBef>
                <a:spcPts val="1600"/>
              </a:spcBef>
              <a:spcAft>
                <a:spcPts val="0"/>
              </a:spcAft>
              <a:buSzPts val="1400"/>
              <a:buFont typeface="Chelsea Market"/>
              <a:buNone/>
              <a:defRPr b="1">
                <a:latin typeface="Chelsea Market"/>
                <a:ea typeface="Chelsea Market"/>
                <a:cs typeface="Chelsea Market"/>
                <a:sym typeface="Chelsea Market"/>
              </a:defRPr>
            </a:lvl6pPr>
            <a:lvl7pPr lvl="6">
              <a:spcBef>
                <a:spcPts val="1600"/>
              </a:spcBef>
              <a:spcAft>
                <a:spcPts val="0"/>
              </a:spcAft>
              <a:buSzPts val="1400"/>
              <a:buFont typeface="Chelsea Market"/>
              <a:buNone/>
              <a:defRPr b="1">
                <a:latin typeface="Chelsea Market"/>
                <a:ea typeface="Chelsea Market"/>
                <a:cs typeface="Chelsea Market"/>
                <a:sym typeface="Chelsea Market"/>
              </a:defRPr>
            </a:lvl7pPr>
            <a:lvl8pPr lvl="7">
              <a:spcBef>
                <a:spcPts val="1600"/>
              </a:spcBef>
              <a:spcAft>
                <a:spcPts val="0"/>
              </a:spcAft>
              <a:buSzPts val="1400"/>
              <a:buFont typeface="Chelsea Market"/>
              <a:buNone/>
              <a:defRPr b="1">
                <a:latin typeface="Chelsea Market"/>
                <a:ea typeface="Chelsea Market"/>
                <a:cs typeface="Chelsea Market"/>
                <a:sym typeface="Chelsea Market"/>
              </a:defRPr>
            </a:lvl8pPr>
            <a:lvl9pPr lvl="8">
              <a:spcBef>
                <a:spcPts val="1600"/>
              </a:spcBef>
              <a:spcAft>
                <a:spcPts val="1600"/>
              </a:spcAft>
              <a:buSzPts val="1400"/>
              <a:buFont typeface="Chelsea Market"/>
              <a:buNone/>
              <a:defRPr b="1">
                <a:latin typeface="Chelsea Market"/>
                <a:ea typeface="Chelsea Market"/>
                <a:cs typeface="Chelsea Market"/>
                <a:sym typeface="Chelsea Market"/>
              </a:defRPr>
            </a:lvl9pPr>
          </a:lstStyle>
          <a:p/>
        </p:txBody>
      </p:sp>
      <p:sp>
        <p:nvSpPr>
          <p:cNvPr id="55" name="Google Shape;55;p6"/>
          <p:cNvSpPr txBox="1"/>
          <p:nvPr>
            <p:ph idx="3" type="subTitle"/>
          </p:nvPr>
        </p:nvSpPr>
        <p:spPr>
          <a:xfrm>
            <a:off x="6142100" y="174750"/>
            <a:ext cx="2341200" cy="2277000"/>
          </a:xfrm>
          <a:prstGeom prst="rect">
            <a:avLst/>
          </a:prstGeom>
        </p:spPr>
        <p:txBody>
          <a:bodyPr anchorCtr="0" anchor="t" bIns="91425" lIns="91425" spcFirstLastPara="1" rIns="91425" wrap="square" tIns="91425">
            <a:noAutofit/>
          </a:bodyPr>
          <a:lstStyle>
            <a:lvl1pPr lvl="0">
              <a:spcBef>
                <a:spcPts val="0"/>
              </a:spcBef>
              <a:spcAft>
                <a:spcPts val="0"/>
              </a:spcAft>
              <a:buSzPts val="1800"/>
              <a:buFont typeface="Chelsea Market"/>
              <a:buNone/>
              <a:defRPr b="1">
                <a:latin typeface="Chelsea Market"/>
                <a:ea typeface="Chelsea Market"/>
                <a:cs typeface="Chelsea Market"/>
                <a:sym typeface="Chelsea Market"/>
              </a:defRPr>
            </a:lvl1pPr>
            <a:lvl2pPr lvl="1">
              <a:spcBef>
                <a:spcPts val="1600"/>
              </a:spcBef>
              <a:spcAft>
                <a:spcPts val="0"/>
              </a:spcAft>
              <a:buSzPts val="1400"/>
              <a:buFont typeface="Chelsea Market"/>
              <a:buNone/>
              <a:defRPr b="1">
                <a:latin typeface="Chelsea Market"/>
                <a:ea typeface="Chelsea Market"/>
                <a:cs typeface="Chelsea Market"/>
                <a:sym typeface="Chelsea Market"/>
              </a:defRPr>
            </a:lvl2pPr>
            <a:lvl3pPr lvl="2">
              <a:spcBef>
                <a:spcPts val="1600"/>
              </a:spcBef>
              <a:spcAft>
                <a:spcPts val="0"/>
              </a:spcAft>
              <a:buSzPts val="1400"/>
              <a:buFont typeface="Chelsea Market"/>
              <a:buNone/>
              <a:defRPr b="1">
                <a:latin typeface="Chelsea Market"/>
                <a:ea typeface="Chelsea Market"/>
                <a:cs typeface="Chelsea Market"/>
                <a:sym typeface="Chelsea Market"/>
              </a:defRPr>
            </a:lvl3pPr>
            <a:lvl4pPr lvl="3">
              <a:spcBef>
                <a:spcPts val="1600"/>
              </a:spcBef>
              <a:spcAft>
                <a:spcPts val="0"/>
              </a:spcAft>
              <a:buSzPts val="1400"/>
              <a:buFont typeface="Chelsea Market"/>
              <a:buNone/>
              <a:defRPr b="1">
                <a:latin typeface="Chelsea Market"/>
                <a:ea typeface="Chelsea Market"/>
                <a:cs typeface="Chelsea Market"/>
                <a:sym typeface="Chelsea Market"/>
              </a:defRPr>
            </a:lvl4pPr>
            <a:lvl5pPr lvl="4">
              <a:spcBef>
                <a:spcPts val="1600"/>
              </a:spcBef>
              <a:spcAft>
                <a:spcPts val="0"/>
              </a:spcAft>
              <a:buSzPts val="1400"/>
              <a:buFont typeface="Chelsea Market"/>
              <a:buNone/>
              <a:defRPr b="1">
                <a:latin typeface="Chelsea Market"/>
                <a:ea typeface="Chelsea Market"/>
                <a:cs typeface="Chelsea Market"/>
                <a:sym typeface="Chelsea Market"/>
              </a:defRPr>
            </a:lvl5pPr>
            <a:lvl6pPr lvl="5">
              <a:spcBef>
                <a:spcPts val="1600"/>
              </a:spcBef>
              <a:spcAft>
                <a:spcPts val="0"/>
              </a:spcAft>
              <a:buSzPts val="1400"/>
              <a:buFont typeface="Chelsea Market"/>
              <a:buNone/>
              <a:defRPr b="1">
                <a:latin typeface="Chelsea Market"/>
                <a:ea typeface="Chelsea Market"/>
                <a:cs typeface="Chelsea Market"/>
                <a:sym typeface="Chelsea Market"/>
              </a:defRPr>
            </a:lvl6pPr>
            <a:lvl7pPr lvl="6">
              <a:spcBef>
                <a:spcPts val="1600"/>
              </a:spcBef>
              <a:spcAft>
                <a:spcPts val="0"/>
              </a:spcAft>
              <a:buSzPts val="1400"/>
              <a:buFont typeface="Chelsea Market"/>
              <a:buNone/>
              <a:defRPr b="1">
                <a:latin typeface="Chelsea Market"/>
                <a:ea typeface="Chelsea Market"/>
                <a:cs typeface="Chelsea Market"/>
                <a:sym typeface="Chelsea Market"/>
              </a:defRPr>
            </a:lvl7pPr>
            <a:lvl8pPr lvl="7">
              <a:spcBef>
                <a:spcPts val="1600"/>
              </a:spcBef>
              <a:spcAft>
                <a:spcPts val="0"/>
              </a:spcAft>
              <a:buSzPts val="1400"/>
              <a:buFont typeface="Chelsea Market"/>
              <a:buNone/>
              <a:defRPr b="1">
                <a:latin typeface="Chelsea Market"/>
                <a:ea typeface="Chelsea Market"/>
                <a:cs typeface="Chelsea Market"/>
                <a:sym typeface="Chelsea Market"/>
              </a:defRPr>
            </a:lvl8pPr>
            <a:lvl9pPr lvl="8">
              <a:spcBef>
                <a:spcPts val="1600"/>
              </a:spcBef>
              <a:spcAft>
                <a:spcPts val="1600"/>
              </a:spcAft>
              <a:buSzPts val="1400"/>
              <a:buFont typeface="Chelsea Market"/>
              <a:buNone/>
              <a:defRPr b="1">
                <a:latin typeface="Chelsea Market"/>
                <a:ea typeface="Chelsea Market"/>
                <a:cs typeface="Chelsea Market"/>
                <a:sym typeface="Chelsea Market"/>
              </a:defRPr>
            </a:lvl9pPr>
          </a:lstStyle>
          <a:p/>
        </p:txBody>
      </p:sp>
      <p:sp>
        <p:nvSpPr>
          <p:cNvPr id="56" name="Google Shape;56;p6"/>
          <p:cNvSpPr txBox="1"/>
          <p:nvPr>
            <p:ph idx="4" type="subTitle"/>
          </p:nvPr>
        </p:nvSpPr>
        <p:spPr>
          <a:xfrm>
            <a:off x="436405" y="2689350"/>
            <a:ext cx="2341200" cy="2277000"/>
          </a:xfrm>
          <a:prstGeom prst="rect">
            <a:avLst/>
          </a:prstGeom>
        </p:spPr>
        <p:txBody>
          <a:bodyPr anchorCtr="0" anchor="t" bIns="91425" lIns="91425" spcFirstLastPara="1" rIns="91425" wrap="square" tIns="91425">
            <a:noAutofit/>
          </a:bodyPr>
          <a:lstStyle>
            <a:lvl1pPr lvl="0">
              <a:spcBef>
                <a:spcPts val="0"/>
              </a:spcBef>
              <a:spcAft>
                <a:spcPts val="0"/>
              </a:spcAft>
              <a:buSzPts val="1800"/>
              <a:buFont typeface="Chelsea Market"/>
              <a:buNone/>
              <a:defRPr b="1">
                <a:latin typeface="Chelsea Market"/>
                <a:ea typeface="Chelsea Market"/>
                <a:cs typeface="Chelsea Market"/>
                <a:sym typeface="Chelsea Market"/>
              </a:defRPr>
            </a:lvl1pPr>
            <a:lvl2pPr lvl="1">
              <a:spcBef>
                <a:spcPts val="1600"/>
              </a:spcBef>
              <a:spcAft>
                <a:spcPts val="0"/>
              </a:spcAft>
              <a:buSzPts val="1400"/>
              <a:buFont typeface="Chelsea Market"/>
              <a:buNone/>
              <a:defRPr b="1">
                <a:latin typeface="Chelsea Market"/>
                <a:ea typeface="Chelsea Market"/>
                <a:cs typeface="Chelsea Market"/>
                <a:sym typeface="Chelsea Market"/>
              </a:defRPr>
            </a:lvl2pPr>
            <a:lvl3pPr lvl="2">
              <a:spcBef>
                <a:spcPts val="1600"/>
              </a:spcBef>
              <a:spcAft>
                <a:spcPts val="0"/>
              </a:spcAft>
              <a:buSzPts val="1400"/>
              <a:buFont typeface="Chelsea Market"/>
              <a:buNone/>
              <a:defRPr b="1">
                <a:latin typeface="Chelsea Market"/>
                <a:ea typeface="Chelsea Market"/>
                <a:cs typeface="Chelsea Market"/>
                <a:sym typeface="Chelsea Market"/>
              </a:defRPr>
            </a:lvl3pPr>
            <a:lvl4pPr lvl="3">
              <a:spcBef>
                <a:spcPts val="1600"/>
              </a:spcBef>
              <a:spcAft>
                <a:spcPts val="0"/>
              </a:spcAft>
              <a:buSzPts val="1400"/>
              <a:buFont typeface="Chelsea Market"/>
              <a:buNone/>
              <a:defRPr b="1">
                <a:latin typeface="Chelsea Market"/>
                <a:ea typeface="Chelsea Market"/>
                <a:cs typeface="Chelsea Market"/>
                <a:sym typeface="Chelsea Market"/>
              </a:defRPr>
            </a:lvl4pPr>
            <a:lvl5pPr lvl="4">
              <a:spcBef>
                <a:spcPts val="1600"/>
              </a:spcBef>
              <a:spcAft>
                <a:spcPts val="0"/>
              </a:spcAft>
              <a:buSzPts val="1400"/>
              <a:buFont typeface="Chelsea Market"/>
              <a:buNone/>
              <a:defRPr b="1">
                <a:latin typeface="Chelsea Market"/>
                <a:ea typeface="Chelsea Market"/>
                <a:cs typeface="Chelsea Market"/>
                <a:sym typeface="Chelsea Market"/>
              </a:defRPr>
            </a:lvl5pPr>
            <a:lvl6pPr lvl="5">
              <a:spcBef>
                <a:spcPts val="1600"/>
              </a:spcBef>
              <a:spcAft>
                <a:spcPts val="0"/>
              </a:spcAft>
              <a:buSzPts val="1400"/>
              <a:buFont typeface="Chelsea Market"/>
              <a:buNone/>
              <a:defRPr b="1">
                <a:latin typeface="Chelsea Market"/>
                <a:ea typeface="Chelsea Market"/>
                <a:cs typeface="Chelsea Market"/>
                <a:sym typeface="Chelsea Market"/>
              </a:defRPr>
            </a:lvl6pPr>
            <a:lvl7pPr lvl="6">
              <a:spcBef>
                <a:spcPts val="1600"/>
              </a:spcBef>
              <a:spcAft>
                <a:spcPts val="0"/>
              </a:spcAft>
              <a:buSzPts val="1400"/>
              <a:buFont typeface="Chelsea Market"/>
              <a:buNone/>
              <a:defRPr b="1">
                <a:latin typeface="Chelsea Market"/>
                <a:ea typeface="Chelsea Market"/>
                <a:cs typeface="Chelsea Market"/>
                <a:sym typeface="Chelsea Market"/>
              </a:defRPr>
            </a:lvl7pPr>
            <a:lvl8pPr lvl="7">
              <a:spcBef>
                <a:spcPts val="1600"/>
              </a:spcBef>
              <a:spcAft>
                <a:spcPts val="0"/>
              </a:spcAft>
              <a:buSzPts val="1400"/>
              <a:buFont typeface="Chelsea Market"/>
              <a:buNone/>
              <a:defRPr b="1">
                <a:latin typeface="Chelsea Market"/>
                <a:ea typeface="Chelsea Market"/>
                <a:cs typeface="Chelsea Market"/>
                <a:sym typeface="Chelsea Market"/>
              </a:defRPr>
            </a:lvl8pPr>
            <a:lvl9pPr lvl="8">
              <a:spcBef>
                <a:spcPts val="1600"/>
              </a:spcBef>
              <a:spcAft>
                <a:spcPts val="1600"/>
              </a:spcAft>
              <a:buSzPts val="1400"/>
              <a:buFont typeface="Chelsea Market"/>
              <a:buNone/>
              <a:defRPr b="1">
                <a:latin typeface="Chelsea Market"/>
                <a:ea typeface="Chelsea Market"/>
                <a:cs typeface="Chelsea Market"/>
                <a:sym typeface="Chelsea Market"/>
              </a:defRPr>
            </a:lvl9pPr>
          </a:lstStyle>
          <a:p/>
        </p:txBody>
      </p:sp>
      <p:sp>
        <p:nvSpPr>
          <p:cNvPr id="57" name="Google Shape;57;p6"/>
          <p:cNvSpPr txBox="1"/>
          <p:nvPr>
            <p:ph idx="5" type="subTitle"/>
          </p:nvPr>
        </p:nvSpPr>
        <p:spPr>
          <a:xfrm>
            <a:off x="3332005" y="2689350"/>
            <a:ext cx="2341200" cy="2277000"/>
          </a:xfrm>
          <a:prstGeom prst="rect">
            <a:avLst/>
          </a:prstGeom>
        </p:spPr>
        <p:txBody>
          <a:bodyPr anchorCtr="0" anchor="t" bIns="91425" lIns="91425" spcFirstLastPara="1" rIns="91425" wrap="square" tIns="91425">
            <a:noAutofit/>
          </a:bodyPr>
          <a:lstStyle>
            <a:lvl1pPr lvl="0">
              <a:spcBef>
                <a:spcPts val="0"/>
              </a:spcBef>
              <a:spcAft>
                <a:spcPts val="0"/>
              </a:spcAft>
              <a:buSzPts val="1800"/>
              <a:buFont typeface="Chelsea Market"/>
              <a:buNone/>
              <a:defRPr b="1">
                <a:latin typeface="Chelsea Market"/>
                <a:ea typeface="Chelsea Market"/>
                <a:cs typeface="Chelsea Market"/>
                <a:sym typeface="Chelsea Market"/>
              </a:defRPr>
            </a:lvl1pPr>
            <a:lvl2pPr lvl="1">
              <a:spcBef>
                <a:spcPts val="1600"/>
              </a:spcBef>
              <a:spcAft>
                <a:spcPts val="0"/>
              </a:spcAft>
              <a:buSzPts val="1400"/>
              <a:buFont typeface="Chelsea Market"/>
              <a:buNone/>
              <a:defRPr b="1">
                <a:latin typeface="Chelsea Market"/>
                <a:ea typeface="Chelsea Market"/>
                <a:cs typeface="Chelsea Market"/>
                <a:sym typeface="Chelsea Market"/>
              </a:defRPr>
            </a:lvl2pPr>
            <a:lvl3pPr lvl="2">
              <a:spcBef>
                <a:spcPts val="1600"/>
              </a:spcBef>
              <a:spcAft>
                <a:spcPts val="0"/>
              </a:spcAft>
              <a:buSzPts val="1400"/>
              <a:buFont typeface="Chelsea Market"/>
              <a:buNone/>
              <a:defRPr b="1">
                <a:latin typeface="Chelsea Market"/>
                <a:ea typeface="Chelsea Market"/>
                <a:cs typeface="Chelsea Market"/>
                <a:sym typeface="Chelsea Market"/>
              </a:defRPr>
            </a:lvl3pPr>
            <a:lvl4pPr lvl="3">
              <a:spcBef>
                <a:spcPts val="1600"/>
              </a:spcBef>
              <a:spcAft>
                <a:spcPts val="0"/>
              </a:spcAft>
              <a:buSzPts val="1400"/>
              <a:buFont typeface="Chelsea Market"/>
              <a:buNone/>
              <a:defRPr b="1">
                <a:latin typeface="Chelsea Market"/>
                <a:ea typeface="Chelsea Market"/>
                <a:cs typeface="Chelsea Market"/>
                <a:sym typeface="Chelsea Market"/>
              </a:defRPr>
            </a:lvl4pPr>
            <a:lvl5pPr lvl="4">
              <a:spcBef>
                <a:spcPts val="1600"/>
              </a:spcBef>
              <a:spcAft>
                <a:spcPts val="0"/>
              </a:spcAft>
              <a:buSzPts val="1400"/>
              <a:buFont typeface="Chelsea Market"/>
              <a:buNone/>
              <a:defRPr b="1">
                <a:latin typeface="Chelsea Market"/>
                <a:ea typeface="Chelsea Market"/>
                <a:cs typeface="Chelsea Market"/>
                <a:sym typeface="Chelsea Market"/>
              </a:defRPr>
            </a:lvl5pPr>
            <a:lvl6pPr lvl="5">
              <a:spcBef>
                <a:spcPts val="1600"/>
              </a:spcBef>
              <a:spcAft>
                <a:spcPts val="0"/>
              </a:spcAft>
              <a:buSzPts val="1400"/>
              <a:buFont typeface="Chelsea Market"/>
              <a:buNone/>
              <a:defRPr b="1">
                <a:latin typeface="Chelsea Market"/>
                <a:ea typeface="Chelsea Market"/>
                <a:cs typeface="Chelsea Market"/>
                <a:sym typeface="Chelsea Market"/>
              </a:defRPr>
            </a:lvl6pPr>
            <a:lvl7pPr lvl="6">
              <a:spcBef>
                <a:spcPts val="1600"/>
              </a:spcBef>
              <a:spcAft>
                <a:spcPts val="0"/>
              </a:spcAft>
              <a:buSzPts val="1400"/>
              <a:buFont typeface="Chelsea Market"/>
              <a:buNone/>
              <a:defRPr b="1">
                <a:latin typeface="Chelsea Market"/>
                <a:ea typeface="Chelsea Market"/>
                <a:cs typeface="Chelsea Market"/>
                <a:sym typeface="Chelsea Market"/>
              </a:defRPr>
            </a:lvl7pPr>
            <a:lvl8pPr lvl="7">
              <a:spcBef>
                <a:spcPts val="1600"/>
              </a:spcBef>
              <a:spcAft>
                <a:spcPts val="0"/>
              </a:spcAft>
              <a:buSzPts val="1400"/>
              <a:buFont typeface="Chelsea Market"/>
              <a:buNone/>
              <a:defRPr b="1">
                <a:latin typeface="Chelsea Market"/>
                <a:ea typeface="Chelsea Market"/>
                <a:cs typeface="Chelsea Market"/>
                <a:sym typeface="Chelsea Market"/>
              </a:defRPr>
            </a:lvl8pPr>
            <a:lvl9pPr lvl="8">
              <a:spcBef>
                <a:spcPts val="1600"/>
              </a:spcBef>
              <a:spcAft>
                <a:spcPts val="1600"/>
              </a:spcAft>
              <a:buSzPts val="1400"/>
              <a:buFont typeface="Chelsea Market"/>
              <a:buNone/>
              <a:defRPr b="1">
                <a:latin typeface="Chelsea Market"/>
                <a:ea typeface="Chelsea Market"/>
                <a:cs typeface="Chelsea Market"/>
                <a:sym typeface="Chelsea Market"/>
              </a:defRPr>
            </a:lvl9pPr>
          </a:lstStyle>
          <a:p/>
        </p:txBody>
      </p:sp>
      <p:sp>
        <p:nvSpPr>
          <p:cNvPr id="58" name="Google Shape;58;p6"/>
          <p:cNvSpPr txBox="1"/>
          <p:nvPr>
            <p:ph type="title"/>
          </p:nvPr>
        </p:nvSpPr>
        <p:spPr>
          <a:xfrm>
            <a:off x="7180100" y="2779875"/>
            <a:ext cx="1427100" cy="906900"/>
          </a:xfrm>
          <a:prstGeom prst="rect">
            <a:avLst/>
          </a:prstGeom>
        </p:spPr>
        <p:txBody>
          <a:bodyPr anchorCtr="0" anchor="t"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9" name="Shape 59"/>
        <p:cNvGrpSpPr/>
        <p:nvPr/>
      </p:nvGrpSpPr>
      <p:grpSpPr>
        <a:xfrm>
          <a:off x="0" y="0"/>
          <a:ext cx="0" cy="0"/>
          <a:chOff x="0" y="0"/>
          <a:chExt cx="0" cy="0"/>
        </a:xfrm>
      </p:grpSpPr>
      <p:sp>
        <p:nvSpPr>
          <p:cNvPr id="60" name="Google Shape;60;p7"/>
          <p:cNvSpPr/>
          <p:nvPr/>
        </p:nvSpPr>
        <p:spPr>
          <a:xfrm>
            <a:off x="4572000" y="-125"/>
            <a:ext cx="4572000" cy="5143500"/>
          </a:xfrm>
          <a:prstGeom prst="rect">
            <a:avLst/>
          </a:prstGeom>
          <a:solidFill>
            <a:srgbClr val="FFF8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Font typeface="Chelsea Market"/>
              <a:buNone/>
              <a:defRPr sz="4200">
                <a:latin typeface="Chelsea Market"/>
                <a:ea typeface="Chelsea Market"/>
                <a:cs typeface="Chelsea Market"/>
                <a:sym typeface="Chelsea Market"/>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2" name="Google Shape;62;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b="1" sz="24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3" name="Google Shape;63;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81000" lvl="0" marL="457200">
              <a:spcBef>
                <a:spcPts val="0"/>
              </a:spcBef>
              <a:spcAft>
                <a:spcPts val="0"/>
              </a:spcAft>
              <a:buSzPts val="2400"/>
              <a:buChar char="●"/>
              <a:defRPr sz="2400"/>
            </a:lvl1pPr>
            <a:lvl2pPr indent="-381000" lvl="1" marL="914400">
              <a:spcBef>
                <a:spcPts val="1600"/>
              </a:spcBef>
              <a:spcAft>
                <a:spcPts val="0"/>
              </a:spcAft>
              <a:buSzPts val="2400"/>
              <a:buChar char="○"/>
              <a:defRPr sz="2400"/>
            </a:lvl2pPr>
            <a:lvl3pPr indent="-381000" lvl="2" marL="1371600">
              <a:spcBef>
                <a:spcPts val="1600"/>
              </a:spcBef>
              <a:spcAft>
                <a:spcPts val="0"/>
              </a:spcAft>
              <a:buSzPts val="2400"/>
              <a:buChar char="■"/>
              <a:defRPr sz="2400"/>
            </a:lvl3pPr>
            <a:lvl4pPr indent="-381000" lvl="3" marL="1828800">
              <a:spcBef>
                <a:spcPts val="1600"/>
              </a:spcBef>
              <a:spcAft>
                <a:spcPts val="0"/>
              </a:spcAft>
              <a:buSzPts val="2400"/>
              <a:buChar char="●"/>
              <a:defRPr sz="2400"/>
            </a:lvl4pPr>
            <a:lvl5pPr indent="-381000" lvl="4" marL="2286000">
              <a:spcBef>
                <a:spcPts val="1600"/>
              </a:spcBef>
              <a:spcAft>
                <a:spcPts val="0"/>
              </a:spcAft>
              <a:buSzPts val="2400"/>
              <a:buChar char="○"/>
              <a:defRPr sz="2400"/>
            </a:lvl5pPr>
            <a:lvl6pPr indent="-381000" lvl="5" marL="2743200">
              <a:spcBef>
                <a:spcPts val="1600"/>
              </a:spcBef>
              <a:spcAft>
                <a:spcPts val="0"/>
              </a:spcAft>
              <a:buSzPts val="2400"/>
              <a:buChar char="■"/>
              <a:defRPr sz="2400"/>
            </a:lvl6pPr>
            <a:lvl7pPr indent="-381000" lvl="6" marL="3200400">
              <a:spcBef>
                <a:spcPts val="1600"/>
              </a:spcBef>
              <a:spcAft>
                <a:spcPts val="0"/>
              </a:spcAft>
              <a:buSzPts val="2400"/>
              <a:buChar char="●"/>
              <a:defRPr sz="2400"/>
            </a:lvl7pPr>
            <a:lvl8pPr indent="-381000" lvl="7" marL="3657600">
              <a:spcBef>
                <a:spcPts val="1600"/>
              </a:spcBef>
              <a:spcAft>
                <a:spcPts val="0"/>
              </a:spcAft>
              <a:buSzPts val="2400"/>
              <a:buChar char="○"/>
              <a:defRPr sz="2400"/>
            </a:lvl8pPr>
            <a:lvl9pPr indent="-381000" lvl="8" marL="4114800">
              <a:spcBef>
                <a:spcPts val="1600"/>
              </a:spcBef>
              <a:spcAft>
                <a:spcPts val="1600"/>
              </a:spcAft>
              <a:buSzPts val="2400"/>
              <a:buChar char="■"/>
              <a:defRPr sz="2400"/>
            </a:lvl9pPr>
          </a:lstStyle>
          <a:p/>
        </p:txBody>
      </p:sp>
      <p:sp>
        <p:nvSpPr>
          <p:cNvPr id="64" name="Google Shape;64;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1">
    <p:spTree>
      <p:nvGrpSpPr>
        <p:cNvPr id="65" name="Shape 65"/>
        <p:cNvGrpSpPr/>
        <p:nvPr/>
      </p:nvGrpSpPr>
      <p:grpSpPr>
        <a:xfrm>
          <a:off x="0" y="0"/>
          <a:ext cx="0" cy="0"/>
          <a:chOff x="0" y="0"/>
          <a:chExt cx="0" cy="0"/>
        </a:xfrm>
      </p:grpSpPr>
      <p:sp>
        <p:nvSpPr>
          <p:cNvPr id="66" name="Google Shape;66;p8"/>
          <p:cNvSpPr/>
          <p:nvPr/>
        </p:nvSpPr>
        <p:spPr>
          <a:xfrm>
            <a:off x="0" y="-125"/>
            <a:ext cx="4572000" cy="5143500"/>
          </a:xfrm>
          <a:prstGeom prst="rect">
            <a:avLst/>
          </a:prstGeom>
          <a:solidFill>
            <a:srgbClr val="FFF8E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8"/>
          <p:cNvSpPr txBox="1"/>
          <p:nvPr>
            <p:ph idx="1" type="body"/>
          </p:nvPr>
        </p:nvSpPr>
        <p:spPr>
          <a:xfrm>
            <a:off x="367500" y="267575"/>
            <a:ext cx="3837000" cy="4638000"/>
          </a:xfrm>
          <a:prstGeom prst="rect">
            <a:avLst/>
          </a:prstGeom>
        </p:spPr>
        <p:txBody>
          <a:bodyPr anchorCtr="0" anchor="ctr" bIns="91425" lIns="91425" spcFirstLastPara="1" rIns="91425" wrap="square" tIns="91425">
            <a:noAutofit/>
          </a:bodyPr>
          <a:lstStyle>
            <a:lvl1pPr indent="-381000" lvl="0" marL="457200">
              <a:spcBef>
                <a:spcPts val="0"/>
              </a:spcBef>
              <a:spcAft>
                <a:spcPts val="0"/>
              </a:spcAft>
              <a:buSzPts val="2400"/>
              <a:buChar char="●"/>
              <a:defRPr sz="2400"/>
            </a:lvl1pPr>
            <a:lvl2pPr indent="-381000" lvl="1" marL="914400">
              <a:spcBef>
                <a:spcPts val="1600"/>
              </a:spcBef>
              <a:spcAft>
                <a:spcPts val="0"/>
              </a:spcAft>
              <a:buSzPts val="2400"/>
              <a:buChar char="○"/>
              <a:defRPr sz="2400"/>
            </a:lvl2pPr>
            <a:lvl3pPr indent="-381000" lvl="2" marL="1371600">
              <a:spcBef>
                <a:spcPts val="1600"/>
              </a:spcBef>
              <a:spcAft>
                <a:spcPts val="0"/>
              </a:spcAft>
              <a:buSzPts val="2400"/>
              <a:buChar char="■"/>
              <a:defRPr sz="2400"/>
            </a:lvl3pPr>
            <a:lvl4pPr indent="-381000" lvl="3" marL="1828800">
              <a:spcBef>
                <a:spcPts val="1600"/>
              </a:spcBef>
              <a:spcAft>
                <a:spcPts val="0"/>
              </a:spcAft>
              <a:buSzPts val="2400"/>
              <a:buChar char="●"/>
              <a:defRPr sz="2400"/>
            </a:lvl4pPr>
            <a:lvl5pPr indent="-381000" lvl="4" marL="2286000">
              <a:spcBef>
                <a:spcPts val="1600"/>
              </a:spcBef>
              <a:spcAft>
                <a:spcPts val="0"/>
              </a:spcAft>
              <a:buSzPts val="2400"/>
              <a:buChar char="○"/>
              <a:defRPr sz="2400"/>
            </a:lvl5pPr>
            <a:lvl6pPr indent="-381000" lvl="5" marL="2743200">
              <a:spcBef>
                <a:spcPts val="1600"/>
              </a:spcBef>
              <a:spcAft>
                <a:spcPts val="0"/>
              </a:spcAft>
              <a:buSzPts val="2400"/>
              <a:buChar char="■"/>
              <a:defRPr sz="2400"/>
            </a:lvl6pPr>
            <a:lvl7pPr indent="-381000" lvl="6" marL="3200400">
              <a:spcBef>
                <a:spcPts val="1600"/>
              </a:spcBef>
              <a:spcAft>
                <a:spcPts val="0"/>
              </a:spcAft>
              <a:buSzPts val="2400"/>
              <a:buChar char="●"/>
              <a:defRPr sz="2400"/>
            </a:lvl7pPr>
            <a:lvl8pPr indent="-381000" lvl="7" marL="3657600">
              <a:spcBef>
                <a:spcPts val="1600"/>
              </a:spcBef>
              <a:spcAft>
                <a:spcPts val="0"/>
              </a:spcAft>
              <a:buSzPts val="2400"/>
              <a:buChar char="○"/>
              <a:defRPr sz="2400"/>
            </a:lvl8pPr>
            <a:lvl9pPr indent="-381000" lvl="8" marL="4114800">
              <a:spcBef>
                <a:spcPts val="1600"/>
              </a:spcBef>
              <a:spcAft>
                <a:spcPts val="1600"/>
              </a:spcAft>
              <a:buSzPts val="2400"/>
              <a:buChar char="■"/>
              <a:defRPr sz="2400"/>
            </a:lvl9pPr>
          </a:lstStyle>
          <a:p/>
        </p:txBody>
      </p:sp>
      <p:sp>
        <p:nvSpPr>
          <p:cNvPr id="68" name="Google Shape;68;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9" name="Google Shape;69;p8"/>
          <p:cNvSpPr txBox="1"/>
          <p:nvPr>
            <p:ph type="title"/>
          </p:nvPr>
        </p:nvSpPr>
        <p:spPr>
          <a:xfrm>
            <a:off x="4791031"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Font typeface="Chelsea Market"/>
              <a:buNone/>
              <a:defRPr sz="4200">
                <a:latin typeface="Chelsea Market"/>
                <a:ea typeface="Chelsea Market"/>
                <a:cs typeface="Chelsea Market"/>
                <a:sym typeface="Chelsea Market"/>
              </a:defRPr>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70" name="Google Shape;70;p8"/>
          <p:cNvSpPr txBox="1"/>
          <p:nvPr>
            <p:ph idx="2" type="subTitle"/>
          </p:nvPr>
        </p:nvSpPr>
        <p:spPr>
          <a:xfrm>
            <a:off x="4791031"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b="1" sz="24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71" name="Shape 71"/>
        <p:cNvGrpSpPr/>
        <p:nvPr/>
      </p:nvGrpSpPr>
      <p:grpSpPr>
        <a:xfrm>
          <a:off x="0" y="0"/>
          <a:ext cx="0" cy="0"/>
          <a:chOff x="0" y="0"/>
          <a:chExt cx="0" cy="0"/>
        </a:xfrm>
      </p:grpSpPr>
      <p:sp>
        <p:nvSpPr>
          <p:cNvPr id="72" name="Google Shape;72;p9"/>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73" name="Google Shape;73;p9"/>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74" name="Google Shape;74;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5" name="Shape 75"/>
        <p:cNvGrpSpPr/>
        <p:nvPr/>
      </p:nvGrpSpPr>
      <p:grpSpPr>
        <a:xfrm>
          <a:off x="0" y="0"/>
          <a:ext cx="0" cy="0"/>
          <a:chOff x="0" y="0"/>
          <a:chExt cx="0" cy="0"/>
        </a:xfrm>
      </p:grpSpPr>
      <p:sp>
        <p:nvSpPr>
          <p:cNvPr id="76" name="Google Shape;76;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77" name="Google Shape;77;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theme" Target="../theme/theme1.xml"/><Relationship Id="rId10" Type="http://schemas.openxmlformats.org/officeDocument/2006/relationships/slideLayout" Target="../slideLayouts/slideLayout9.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pic>
        <p:nvPicPr>
          <p:cNvPr descr="Abstract red background (Provided by Getty Images)" id="6" name="Google Shape;6;p1"/>
          <p:cNvPicPr preferRelativeResize="0"/>
          <p:nvPr/>
        </p:nvPicPr>
        <p:blipFill>
          <a:blip r:embed="rId1">
            <a:alphaModFix/>
          </a:blip>
          <a:stretch>
            <a:fillRect/>
          </a:stretch>
        </p:blipFill>
        <p:spPr>
          <a:xfrm>
            <a:off x="0" y="0"/>
            <a:ext cx="9144003" cy="5143501"/>
          </a:xfrm>
          <a:prstGeom prst="rect">
            <a:avLst/>
          </a:prstGeom>
          <a:noFill/>
          <a:ln>
            <a:noFill/>
          </a:ln>
        </p:spPr>
      </p:pic>
      <p:sp>
        <p:nvSpPr>
          <p:cNvPr id="7" name="Google Shape;7;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400"/>
              <a:buFont typeface="Coming Soon"/>
              <a:buNone/>
              <a:defRPr b="1" sz="2400">
                <a:solidFill>
                  <a:schemeClr val="dk1"/>
                </a:solidFill>
                <a:latin typeface="Coming Soon"/>
                <a:ea typeface="Coming Soon"/>
                <a:cs typeface="Coming Soon"/>
                <a:sym typeface="Coming Soon"/>
              </a:defRPr>
            </a:lvl1pPr>
            <a:lvl2pPr lvl="1">
              <a:spcBef>
                <a:spcPts val="0"/>
              </a:spcBef>
              <a:spcAft>
                <a:spcPts val="0"/>
              </a:spcAft>
              <a:buClr>
                <a:schemeClr val="dk1"/>
              </a:buClr>
              <a:buSzPts val="2400"/>
              <a:buFont typeface="Coming Soon"/>
              <a:buNone/>
              <a:defRPr b="1" sz="2400">
                <a:solidFill>
                  <a:schemeClr val="dk1"/>
                </a:solidFill>
                <a:latin typeface="Coming Soon"/>
                <a:ea typeface="Coming Soon"/>
                <a:cs typeface="Coming Soon"/>
                <a:sym typeface="Coming Soon"/>
              </a:defRPr>
            </a:lvl2pPr>
            <a:lvl3pPr lvl="2">
              <a:spcBef>
                <a:spcPts val="0"/>
              </a:spcBef>
              <a:spcAft>
                <a:spcPts val="0"/>
              </a:spcAft>
              <a:buClr>
                <a:schemeClr val="dk1"/>
              </a:buClr>
              <a:buSzPts val="2400"/>
              <a:buFont typeface="Coming Soon"/>
              <a:buNone/>
              <a:defRPr b="1" sz="2400">
                <a:solidFill>
                  <a:schemeClr val="dk1"/>
                </a:solidFill>
                <a:latin typeface="Coming Soon"/>
                <a:ea typeface="Coming Soon"/>
                <a:cs typeface="Coming Soon"/>
                <a:sym typeface="Coming Soon"/>
              </a:defRPr>
            </a:lvl3pPr>
            <a:lvl4pPr lvl="3">
              <a:spcBef>
                <a:spcPts val="0"/>
              </a:spcBef>
              <a:spcAft>
                <a:spcPts val="0"/>
              </a:spcAft>
              <a:buClr>
                <a:schemeClr val="dk1"/>
              </a:buClr>
              <a:buSzPts val="2400"/>
              <a:buFont typeface="Coming Soon"/>
              <a:buNone/>
              <a:defRPr b="1" sz="2400">
                <a:solidFill>
                  <a:schemeClr val="dk1"/>
                </a:solidFill>
                <a:latin typeface="Coming Soon"/>
                <a:ea typeface="Coming Soon"/>
                <a:cs typeface="Coming Soon"/>
                <a:sym typeface="Coming Soon"/>
              </a:defRPr>
            </a:lvl4pPr>
            <a:lvl5pPr lvl="4">
              <a:spcBef>
                <a:spcPts val="0"/>
              </a:spcBef>
              <a:spcAft>
                <a:spcPts val="0"/>
              </a:spcAft>
              <a:buClr>
                <a:schemeClr val="dk1"/>
              </a:buClr>
              <a:buSzPts val="2400"/>
              <a:buFont typeface="Coming Soon"/>
              <a:buNone/>
              <a:defRPr b="1" sz="2400">
                <a:solidFill>
                  <a:schemeClr val="dk1"/>
                </a:solidFill>
                <a:latin typeface="Coming Soon"/>
                <a:ea typeface="Coming Soon"/>
                <a:cs typeface="Coming Soon"/>
                <a:sym typeface="Coming Soon"/>
              </a:defRPr>
            </a:lvl5pPr>
            <a:lvl6pPr lvl="5">
              <a:spcBef>
                <a:spcPts val="0"/>
              </a:spcBef>
              <a:spcAft>
                <a:spcPts val="0"/>
              </a:spcAft>
              <a:buClr>
                <a:schemeClr val="dk1"/>
              </a:buClr>
              <a:buSzPts val="2400"/>
              <a:buFont typeface="Coming Soon"/>
              <a:buNone/>
              <a:defRPr b="1" sz="2400">
                <a:solidFill>
                  <a:schemeClr val="dk1"/>
                </a:solidFill>
                <a:latin typeface="Coming Soon"/>
                <a:ea typeface="Coming Soon"/>
                <a:cs typeface="Coming Soon"/>
                <a:sym typeface="Coming Soon"/>
              </a:defRPr>
            </a:lvl6pPr>
            <a:lvl7pPr lvl="6">
              <a:spcBef>
                <a:spcPts val="0"/>
              </a:spcBef>
              <a:spcAft>
                <a:spcPts val="0"/>
              </a:spcAft>
              <a:buClr>
                <a:schemeClr val="dk1"/>
              </a:buClr>
              <a:buSzPts val="2400"/>
              <a:buFont typeface="Coming Soon"/>
              <a:buNone/>
              <a:defRPr b="1" sz="2400">
                <a:solidFill>
                  <a:schemeClr val="dk1"/>
                </a:solidFill>
                <a:latin typeface="Coming Soon"/>
                <a:ea typeface="Coming Soon"/>
                <a:cs typeface="Coming Soon"/>
                <a:sym typeface="Coming Soon"/>
              </a:defRPr>
            </a:lvl7pPr>
            <a:lvl8pPr lvl="7">
              <a:spcBef>
                <a:spcPts val="0"/>
              </a:spcBef>
              <a:spcAft>
                <a:spcPts val="0"/>
              </a:spcAft>
              <a:buClr>
                <a:schemeClr val="dk1"/>
              </a:buClr>
              <a:buSzPts val="2400"/>
              <a:buFont typeface="Coming Soon"/>
              <a:buNone/>
              <a:defRPr b="1" sz="2400">
                <a:solidFill>
                  <a:schemeClr val="dk1"/>
                </a:solidFill>
                <a:latin typeface="Coming Soon"/>
                <a:ea typeface="Coming Soon"/>
                <a:cs typeface="Coming Soon"/>
                <a:sym typeface="Coming Soon"/>
              </a:defRPr>
            </a:lvl8pPr>
            <a:lvl9pPr lvl="8">
              <a:spcBef>
                <a:spcPts val="0"/>
              </a:spcBef>
              <a:spcAft>
                <a:spcPts val="0"/>
              </a:spcAft>
              <a:buClr>
                <a:schemeClr val="dk1"/>
              </a:buClr>
              <a:buSzPts val="2400"/>
              <a:buFont typeface="Coming Soon"/>
              <a:buNone/>
              <a:defRPr b="1" sz="2400">
                <a:solidFill>
                  <a:schemeClr val="dk1"/>
                </a:solidFill>
                <a:latin typeface="Coming Soon"/>
                <a:ea typeface="Coming Soon"/>
                <a:cs typeface="Coming Soon"/>
                <a:sym typeface="Coming Soon"/>
              </a:defRPr>
            </a:lvl9pPr>
          </a:lstStyle>
          <a:p/>
        </p:txBody>
      </p:sp>
      <p:sp>
        <p:nvSpPr>
          <p:cNvPr id="8" name="Google Shape;8;p1"/>
          <p:cNvSpPr txBox="1"/>
          <p:nvPr>
            <p:ph idx="1" type="body"/>
          </p:nvPr>
        </p:nvSpPr>
        <p:spPr>
          <a:xfrm>
            <a:off x="311700" y="1152475"/>
            <a:ext cx="42744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1"/>
              </a:buClr>
              <a:buSzPts val="1800"/>
              <a:buFont typeface="Coming Soon"/>
              <a:buChar char="●"/>
              <a:defRPr sz="1800">
                <a:solidFill>
                  <a:schemeClr val="dk1"/>
                </a:solidFill>
                <a:latin typeface="Coming Soon"/>
                <a:ea typeface="Coming Soon"/>
                <a:cs typeface="Coming Soon"/>
                <a:sym typeface="Coming Soon"/>
              </a:defRPr>
            </a:lvl1pPr>
            <a:lvl2pPr indent="-317500" lvl="1" marL="914400">
              <a:lnSpc>
                <a:spcPct val="115000"/>
              </a:lnSpc>
              <a:spcBef>
                <a:spcPts val="1600"/>
              </a:spcBef>
              <a:spcAft>
                <a:spcPts val="0"/>
              </a:spcAft>
              <a:buClr>
                <a:schemeClr val="dk1"/>
              </a:buClr>
              <a:buSzPts val="1400"/>
              <a:buFont typeface="Coming Soon"/>
              <a:buChar char="○"/>
              <a:defRPr>
                <a:solidFill>
                  <a:schemeClr val="dk1"/>
                </a:solidFill>
                <a:latin typeface="Coming Soon"/>
                <a:ea typeface="Coming Soon"/>
                <a:cs typeface="Coming Soon"/>
                <a:sym typeface="Coming Soon"/>
              </a:defRPr>
            </a:lvl2pPr>
            <a:lvl3pPr indent="-317500" lvl="2" marL="1371600">
              <a:lnSpc>
                <a:spcPct val="115000"/>
              </a:lnSpc>
              <a:spcBef>
                <a:spcPts val="1600"/>
              </a:spcBef>
              <a:spcAft>
                <a:spcPts val="0"/>
              </a:spcAft>
              <a:buClr>
                <a:schemeClr val="dk1"/>
              </a:buClr>
              <a:buSzPts val="1400"/>
              <a:buFont typeface="Coming Soon"/>
              <a:buChar char="■"/>
              <a:defRPr>
                <a:solidFill>
                  <a:schemeClr val="dk1"/>
                </a:solidFill>
                <a:latin typeface="Coming Soon"/>
                <a:ea typeface="Coming Soon"/>
                <a:cs typeface="Coming Soon"/>
                <a:sym typeface="Coming Soon"/>
              </a:defRPr>
            </a:lvl3pPr>
            <a:lvl4pPr indent="-317500" lvl="3" marL="1828800">
              <a:lnSpc>
                <a:spcPct val="115000"/>
              </a:lnSpc>
              <a:spcBef>
                <a:spcPts val="1600"/>
              </a:spcBef>
              <a:spcAft>
                <a:spcPts val="0"/>
              </a:spcAft>
              <a:buClr>
                <a:schemeClr val="dk1"/>
              </a:buClr>
              <a:buSzPts val="1400"/>
              <a:buFont typeface="Coming Soon"/>
              <a:buChar char="●"/>
              <a:defRPr>
                <a:solidFill>
                  <a:schemeClr val="dk1"/>
                </a:solidFill>
                <a:latin typeface="Coming Soon"/>
                <a:ea typeface="Coming Soon"/>
                <a:cs typeface="Coming Soon"/>
                <a:sym typeface="Coming Soon"/>
              </a:defRPr>
            </a:lvl4pPr>
            <a:lvl5pPr indent="-317500" lvl="4" marL="2286000">
              <a:lnSpc>
                <a:spcPct val="115000"/>
              </a:lnSpc>
              <a:spcBef>
                <a:spcPts val="1600"/>
              </a:spcBef>
              <a:spcAft>
                <a:spcPts val="0"/>
              </a:spcAft>
              <a:buClr>
                <a:schemeClr val="dk1"/>
              </a:buClr>
              <a:buSzPts val="1400"/>
              <a:buFont typeface="Coming Soon"/>
              <a:buChar char="○"/>
              <a:defRPr>
                <a:solidFill>
                  <a:schemeClr val="dk1"/>
                </a:solidFill>
                <a:latin typeface="Coming Soon"/>
                <a:ea typeface="Coming Soon"/>
                <a:cs typeface="Coming Soon"/>
                <a:sym typeface="Coming Soon"/>
              </a:defRPr>
            </a:lvl5pPr>
            <a:lvl6pPr indent="-317500" lvl="5" marL="2743200">
              <a:lnSpc>
                <a:spcPct val="115000"/>
              </a:lnSpc>
              <a:spcBef>
                <a:spcPts val="1600"/>
              </a:spcBef>
              <a:spcAft>
                <a:spcPts val="0"/>
              </a:spcAft>
              <a:buClr>
                <a:schemeClr val="dk1"/>
              </a:buClr>
              <a:buSzPts val="1400"/>
              <a:buFont typeface="Coming Soon"/>
              <a:buChar char="■"/>
              <a:defRPr>
                <a:solidFill>
                  <a:schemeClr val="dk1"/>
                </a:solidFill>
                <a:latin typeface="Coming Soon"/>
                <a:ea typeface="Coming Soon"/>
                <a:cs typeface="Coming Soon"/>
                <a:sym typeface="Coming Soon"/>
              </a:defRPr>
            </a:lvl6pPr>
            <a:lvl7pPr indent="-317500" lvl="6" marL="3200400">
              <a:lnSpc>
                <a:spcPct val="115000"/>
              </a:lnSpc>
              <a:spcBef>
                <a:spcPts val="1600"/>
              </a:spcBef>
              <a:spcAft>
                <a:spcPts val="0"/>
              </a:spcAft>
              <a:buClr>
                <a:schemeClr val="dk1"/>
              </a:buClr>
              <a:buSzPts val="1400"/>
              <a:buFont typeface="Coming Soon"/>
              <a:buChar char="●"/>
              <a:defRPr>
                <a:solidFill>
                  <a:schemeClr val="dk1"/>
                </a:solidFill>
                <a:latin typeface="Coming Soon"/>
                <a:ea typeface="Coming Soon"/>
                <a:cs typeface="Coming Soon"/>
                <a:sym typeface="Coming Soon"/>
              </a:defRPr>
            </a:lvl7pPr>
            <a:lvl8pPr indent="-317500" lvl="7" marL="3657600">
              <a:lnSpc>
                <a:spcPct val="115000"/>
              </a:lnSpc>
              <a:spcBef>
                <a:spcPts val="1600"/>
              </a:spcBef>
              <a:spcAft>
                <a:spcPts val="0"/>
              </a:spcAft>
              <a:buClr>
                <a:schemeClr val="dk1"/>
              </a:buClr>
              <a:buSzPts val="1400"/>
              <a:buFont typeface="Coming Soon"/>
              <a:buChar char="○"/>
              <a:defRPr>
                <a:solidFill>
                  <a:schemeClr val="dk1"/>
                </a:solidFill>
                <a:latin typeface="Coming Soon"/>
                <a:ea typeface="Coming Soon"/>
                <a:cs typeface="Coming Soon"/>
                <a:sym typeface="Coming Soon"/>
              </a:defRPr>
            </a:lvl8pPr>
            <a:lvl9pPr indent="-317500" lvl="8" marL="4114800">
              <a:lnSpc>
                <a:spcPct val="115000"/>
              </a:lnSpc>
              <a:spcBef>
                <a:spcPts val="1600"/>
              </a:spcBef>
              <a:spcAft>
                <a:spcPts val="1600"/>
              </a:spcAft>
              <a:buClr>
                <a:schemeClr val="dk1"/>
              </a:buClr>
              <a:buSzPts val="1400"/>
              <a:buFont typeface="Coming Soon"/>
              <a:buChar char="■"/>
              <a:defRPr>
                <a:solidFill>
                  <a:schemeClr val="dk1"/>
                </a:solidFill>
                <a:latin typeface="Coming Soon"/>
                <a:ea typeface="Coming Soon"/>
                <a:cs typeface="Coming Soon"/>
                <a:sym typeface="Coming Soon"/>
              </a:defRPr>
            </a:lvl9pPr>
          </a:lstStyle>
          <a:p/>
        </p:txBody>
      </p:sp>
      <p:sp>
        <p:nvSpPr>
          <p:cNvPr id="9" name="Google Shape;9;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www.youtube.com/watch?v=lvJrx5Aecxk" TargetMode="External"/><Relationship Id="rId4"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www.youtube.com/watch?v=Pm2BvdiZUXA" TargetMode="External"/><Relationship Id="rId4" Type="http://schemas.openxmlformats.org/officeDocument/2006/relationships/image" Target="../media/image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www.youtube.com/watch?v=lvJrx5Aecxk" TargetMode="External"/><Relationship Id="rId4" Type="http://schemas.openxmlformats.org/officeDocument/2006/relationships/image" Target="../media/image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hyperlink" Target="http://www.youtube.com/watch?v=lvJrx5Aecxk" TargetMode="External"/><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6.jpg"/><Relationship Id="rId4" Type="http://schemas.openxmlformats.org/officeDocument/2006/relationships/hyperlink" Target="http://www.youtube.com/watch?v=e3PJ3Du_zDc" TargetMode="External"/><Relationship Id="rId5" Type="http://schemas.openxmlformats.org/officeDocument/2006/relationships/image" Target="../media/image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www.youtube.com/watch?v=Pm2BvdiZUXA" TargetMode="External"/><Relationship Id="rId4" Type="http://schemas.openxmlformats.org/officeDocument/2006/relationships/image" Target="../media/image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www.youtube.com/watch?v=lvJrx5Aecxk" TargetMode="External"/><Relationship Id="rId4" Type="http://schemas.openxmlformats.org/officeDocument/2006/relationships/image" Target="../media/image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 Id="rId6"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hyperlink" Target="http://www.youtube.com/watch?v=Pm2BvdiZUXA" TargetMode="External"/><Relationship Id="rId5" Type="http://schemas.openxmlformats.org/officeDocument/2006/relationships/image" Target="../media/image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6.jpg"/><Relationship Id="rId4" Type="http://schemas.openxmlformats.org/officeDocument/2006/relationships/image" Target="../media/image21.png"/><Relationship Id="rId5" Type="http://schemas.openxmlformats.org/officeDocument/2006/relationships/hyperlink" Target="http://www.youtube.com/watch?v=Pm2BvdiZUXA" TargetMode="External"/><Relationship Id="rId6" Type="http://schemas.openxmlformats.org/officeDocument/2006/relationships/image" Target="../media/image1.jpg"/><Relationship Id="rId7"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hyperlink" Target="http://www.youtube.com/watch?v=lvJrx5Aecxk" TargetMode="External"/><Relationship Id="rId4" Type="http://schemas.openxmlformats.org/officeDocument/2006/relationships/image" Target="../media/image3.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 Id="rId6"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6.jpg"/><Relationship Id="rId4" Type="http://schemas.openxmlformats.org/officeDocument/2006/relationships/image" Target="../media/image13.png"/><Relationship Id="rId5" Type="http://schemas.openxmlformats.org/officeDocument/2006/relationships/hyperlink" Target="http://www.youtube.com/watch?v=Pm2BvdiZUXA" TargetMode="External"/><Relationship Id="rId6" Type="http://schemas.openxmlformats.org/officeDocument/2006/relationships/image" Target="../media/image1.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6.jpg"/><Relationship Id="rId4" Type="http://schemas.openxmlformats.org/officeDocument/2006/relationships/hyperlink" Target="http://www.youtube.com/watch?v=Pm2BvdiZUXA" TargetMode="External"/><Relationship Id="rId5" Type="http://schemas.openxmlformats.org/officeDocument/2006/relationships/image" Target="../media/image1.jpg"/><Relationship Id="rId6" Type="http://schemas.openxmlformats.org/officeDocument/2006/relationships/image" Target="../media/image1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6.jpg"/><Relationship Id="rId4" Type="http://schemas.openxmlformats.org/officeDocument/2006/relationships/image" Target="../media/image11.png"/><Relationship Id="rId5" Type="http://schemas.openxmlformats.org/officeDocument/2006/relationships/hyperlink" Target="http://www.youtube.com/watch?v=Pm2BvdiZUXA" TargetMode="External"/><Relationship Id="rId6" Type="http://schemas.openxmlformats.org/officeDocument/2006/relationships/image" Target="../media/image1.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hyperlink" Target="http://www.youtube.com/watch?v=lvJrx5Aecxk" TargetMode="External"/><Relationship Id="rId4" Type="http://schemas.openxmlformats.org/officeDocument/2006/relationships/image" Target="../media/image3.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 Id="rId3" Type="http://schemas.openxmlformats.org/officeDocument/2006/relationships/image" Target="../media/image6.jpg"/><Relationship Id="rId4" Type="http://schemas.openxmlformats.org/officeDocument/2006/relationships/image" Target="../media/image11.png"/><Relationship Id="rId5" Type="http://schemas.openxmlformats.org/officeDocument/2006/relationships/hyperlink" Target="http://www.youtube.com/watch?v=Pm2BvdiZUXA" TargetMode="External"/><Relationship Id="rId6" Type="http://schemas.openxmlformats.org/officeDocument/2006/relationships/image" Target="../media/image1.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www.youtube.com/watch?v=lvJrx5Aecxk" TargetMode="External"/><Relationship Id="rId4" Type="http://schemas.openxmlformats.org/officeDocument/2006/relationships/image" Target="../media/image3.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 Id="rId3" Type="http://schemas.openxmlformats.org/officeDocument/2006/relationships/image" Target="../media/image6.jpg"/><Relationship Id="rId4" Type="http://schemas.openxmlformats.org/officeDocument/2006/relationships/hyperlink" Target="http://www.youtube.com/watch?v=Pm2BvdiZUXA" TargetMode="External"/><Relationship Id="rId5" Type="http://schemas.openxmlformats.org/officeDocument/2006/relationships/image" Target="../media/image1.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6.jpg"/><Relationship Id="rId4" Type="http://schemas.openxmlformats.org/officeDocument/2006/relationships/hyperlink" Target="http://www.youtube.com/watch?v=Pm2BvdiZUXA" TargetMode="External"/><Relationship Id="rId5" Type="http://schemas.openxmlformats.org/officeDocument/2006/relationships/image" Target="../media/image1.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hyperlink" Target="http://www.youtube.com/watch?v=lvJrx5Aecxk" TargetMode="External"/><Relationship Id="rId4" Type="http://schemas.openxmlformats.org/officeDocument/2006/relationships/image" Target="../media/image3.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 Id="rId6" Type="http://schemas.openxmlformats.org/officeDocument/2006/relationships/hyperlink" Target="http://www.youtube.com/watch?v=Pm2BvdiZUXA" TargetMode="External"/><Relationship Id="rId7" Type="http://schemas.openxmlformats.org/officeDocument/2006/relationships/image" Target="../media/image1.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 Id="rId3" Type="http://schemas.openxmlformats.org/officeDocument/2006/relationships/hyperlink" Target="http://www.youtube.com/watch?v=lvJrx5Aecxk" TargetMode="External"/><Relationship Id="rId4" Type="http://schemas.openxmlformats.org/officeDocument/2006/relationships/image" Target="../media/image3.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 Id="rId3" Type="http://schemas.openxmlformats.org/officeDocument/2006/relationships/hyperlink" Target="http://drive.google.com/file/d/187y6rBngJJoxQq3-Nl8EPEaO96uN5DzS/view" TargetMode="External"/><Relationship Id="rId4" Type="http://schemas.openxmlformats.org/officeDocument/2006/relationships/image" Target="../media/image1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hyperlink" Target="http://www.youtube.com/watch?v=lvJrx5Aecxk" TargetMode="External"/><Relationship Id="rId5"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hyperlink" Target="http://www.youtube.com/watch?v=Pm2BvdiZUXA" TargetMode="External"/><Relationship Id="rId5"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hyperlink" Target="http://www.youtube.com/watch?v=lvJrx5Aecxk" TargetMode="External"/><Relationship Id="rId4"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1"/>
          <p:cNvSpPr txBox="1"/>
          <p:nvPr>
            <p:ph type="title"/>
          </p:nvPr>
        </p:nvSpPr>
        <p:spPr>
          <a:xfrm>
            <a:off x="790842" y="66900"/>
            <a:ext cx="1638300" cy="4767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en"/>
              <a:t>WEDNESDAY</a:t>
            </a:r>
            <a:endParaRPr/>
          </a:p>
        </p:txBody>
      </p:sp>
      <p:sp>
        <p:nvSpPr>
          <p:cNvPr id="83" name="Google Shape;83;p11"/>
          <p:cNvSpPr txBox="1"/>
          <p:nvPr>
            <p:ph idx="1" type="subTitle"/>
          </p:nvPr>
        </p:nvSpPr>
        <p:spPr>
          <a:xfrm>
            <a:off x="790767" y="543450"/>
            <a:ext cx="1638300" cy="7989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lang="en" sz="5300"/>
              <a:t>7</a:t>
            </a:r>
            <a:endParaRPr sz="5300"/>
          </a:p>
        </p:txBody>
      </p:sp>
      <p:sp>
        <p:nvSpPr>
          <p:cNvPr id="84" name="Google Shape;84;p11"/>
          <p:cNvSpPr txBox="1"/>
          <p:nvPr>
            <p:ph idx="2" type="title"/>
          </p:nvPr>
        </p:nvSpPr>
        <p:spPr>
          <a:xfrm>
            <a:off x="4057150" y="81750"/>
            <a:ext cx="4102800" cy="447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3500"/>
              <a:t>Bellringer</a:t>
            </a:r>
            <a:endParaRPr sz="3500"/>
          </a:p>
        </p:txBody>
      </p:sp>
      <p:sp>
        <p:nvSpPr>
          <p:cNvPr id="85" name="Google Shape;85;p11"/>
          <p:cNvSpPr txBox="1"/>
          <p:nvPr>
            <p:ph idx="3" type="body"/>
          </p:nvPr>
        </p:nvSpPr>
        <p:spPr>
          <a:xfrm>
            <a:off x="3395500" y="810175"/>
            <a:ext cx="5426100" cy="399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We will be focusing on Critical Thinking and Argumentation for the following 6 weeks. </a:t>
            </a:r>
            <a:endParaRPr sz="2400"/>
          </a:p>
          <a:p>
            <a:pPr indent="-381000" lvl="0" marL="457200" rtl="0" algn="l">
              <a:spcBef>
                <a:spcPts val="1600"/>
              </a:spcBef>
              <a:spcAft>
                <a:spcPts val="0"/>
              </a:spcAft>
              <a:buSzPts val="2400"/>
              <a:buAutoNum type="arabicPeriod"/>
            </a:pPr>
            <a:r>
              <a:rPr lang="en" sz="2400"/>
              <a:t>What do you remember about Rhetorical Devices?</a:t>
            </a:r>
            <a:endParaRPr sz="2400"/>
          </a:p>
          <a:p>
            <a:pPr indent="-381000" lvl="0" marL="457200" rtl="0" algn="l">
              <a:spcBef>
                <a:spcPts val="0"/>
              </a:spcBef>
              <a:spcAft>
                <a:spcPts val="0"/>
              </a:spcAft>
              <a:buSzPts val="2400"/>
              <a:buAutoNum type="arabicPeriod"/>
            </a:pPr>
            <a:r>
              <a:rPr lang="en" sz="2400"/>
              <a:t>What are the definitions of Ethos, Pathos, and Logos?</a:t>
            </a:r>
            <a:endParaRPr sz="2400"/>
          </a:p>
          <a:p>
            <a:pPr indent="-381000" lvl="0" marL="457200" rtl="0" algn="l">
              <a:spcBef>
                <a:spcPts val="0"/>
              </a:spcBef>
              <a:spcAft>
                <a:spcPts val="0"/>
              </a:spcAft>
              <a:buSzPts val="2400"/>
              <a:buAutoNum type="arabicPeriod"/>
            </a:pPr>
            <a:r>
              <a:rPr lang="en" sz="2400"/>
              <a:t>How can you disagree with others respectfully?</a:t>
            </a:r>
            <a:endParaRPr sz="2400"/>
          </a:p>
        </p:txBody>
      </p:sp>
      <p:sp>
        <p:nvSpPr>
          <p:cNvPr id="86" name="Google Shape;86;p11"/>
          <p:cNvSpPr txBox="1"/>
          <p:nvPr>
            <p:ph idx="4" type="body"/>
          </p:nvPr>
        </p:nvSpPr>
        <p:spPr>
          <a:xfrm>
            <a:off x="52025" y="1731850"/>
            <a:ext cx="3158700" cy="1731300"/>
          </a:xfrm>
          <a:prstGeom prst="rect">
            <a:avLst/>
          </a:prstGeom>
        </p:spPr>
        <p:txBody>
          <a:bodyPr anchorCtr="0" anchor="t" bIns="91425" lIns="91425" spcFirstLastPara="1" rIns="91425" wrap="square" tIns="91425">
            <a:normAutofit fontScale="85000" lnSpcReduction="20000"/>
          </a:bodyPr>
          <a:lstStyle/>
          <a:p>
            <a:pPr indent="0" lvl="0" marL="0" rtl="0" algn="l">
              <a:lnSpc>
                <a:spcPct val="95000"/>
              </a:lnSpc>
              <a:spcBef>
                <a:spcPts val="0"/>
              </a:spcBef>
              <a:spcAft>
                <a:spcPts val="0"/>
              </a:spcAft>
              <a:buSzPct val="57362"/>
              <a:buNone/>
            </a:pPr>
            <a:r>
              <a:rPr b="1" lang="en" sz="1630"/>
              <a:t>We Will: </a:t>
            </a:r>
            <a:r>
              <a:rPr lang="en" sz="1630"/>
              <a:t>Establish classroom norms for respectful disagreement and define the three core rhetorical appeals (Ethos, Pathos, Logos).</a:t>
            </a:r>
            <a:endParaRPr sz="1630"/>
          </a:p>
          <a:p>
            <a:pPr indent="0" lvl="0" marL="0" rtl="0" algn="l">
              <a:lnSpc>
                <a:spcPct val="95000"/>
              </a:lnSpc>
              <a:spcBef>
                <a:spcPts val="0"/>
              </a:spcBef>
              <a:spcAft>
                <a:spcPts val="0"/>
              </a:spcAft>
              <a:buSzPct val="57362"/>
              <a:buNone/>
            </a:pPr>
            <a:r>
              <a:t/>
            </a:r>
            <a:endParaRPr b="1" sz="1630"/>
          </a:p>
          <a:p>
            <a:pPr indent="0" lvl="0" marL="0" rtl="0" algn="l">
              <a:lnSpc>
                <a:spcPct val="95000"/>
              </a:lnSpc>
              <a:spcBef>
                <a:spcPts val="0"/>
              </a:spcBef>
              <a:spcAft>
                <a:spcPts val="0"/>
              </a:spcAft>
              <a:buSzPct val="57362"/>
              <a:buNone/>
            </a:pPr>
            <a:r>
              <a:rPr b="1" lang="en" sz="1630"/>
              <a:t>I Will: </a:t>
            </a:r>
            <a:r>
              <a:rPr lang="en" sz="1630"/>
              <a:t>Participate in a "This or That" debate by verbally justifying my choice using one specific rhetorical appeal.</a:t>
            </a:r>
            <a:endParaRPr sz="1630"/>
          </a:p>
        </p:txBody>
      </p:sp>
      <p:sp>
        <p:nvSpPr>
          <p:cNvPr id="87" name="Google Shape;87;p11"/>
          <p:cNvSpPr txBox="1"/>
          <p:nvPr>
            <p:ph idx="5" type="subTitle"/>
          </p:nvPr>
        </p:nvSpPr>
        <p:spPr>
          <a:xfrm>
            <a:off x="200675" y="3820450"/>
            <a:ext cx="2809500" cy="1146900"/>
          </a:xfrm>
          <a:prstGeom prst="rect">
            <a:avLst/>
          </a:prstGeom>
        </p:spPr>
        <p:txBody>
          <a:bodyPr anchorCtr="0" anchor="t" bIns="91425" lIns="91425" spcFirstLastPara="1" rIns="91425" wrap="square" tIns="91425">
            <a:normAutofit fontScale="85000" lnSpcReduction="20000"/>
          </a:bodyPr>
          <a:lstStyle/>
          <a:p>
            <a:pPr indent="-325755" lvl="0" marL="457200" rtl="0" algn="l">
              <a:spcBef>
                <a:spcPts val="0"/>
              </a:spcBef>
              <a:spcAft>
                <a:spcPts val="0"/>
              </a:spcAft>
              <a:buSzPct val="100000"/>
              <a:buChar char="●"/>
            </a:pPr>
            <a:r>
              <a:rPr lang="en"/>
              <a:t>Black or Blue Pen</a:t>
            </a:r>
            <a:endParaRPr/>
          </a:p>
          <a:p>
            <a:pPr indent="-325755" lvl="0" marL="457200" rtl="0" algn="l">
              <a:spcBef>
                <a:spcPts val="0"/>
              </a:spcBef>
              <a:spcAft>
                <a:spcPts val="0"/>
              </a:spcAft>
              <a:buSzPct val="100000"/>
              <a:buChar char="●"/>
            </a:pPr>
            <a:r>
              <a:rPr lang="en"/>
              <a:t>Highlighter</a:t>
            </a:r>
            <a:endParaRPr/>
          </a:p>
          <a:p>
            <a:pPr indent="-325755" lvl="0" marL="457200" rtl="0" algn="l">
              <a:spcBef>
                <a:spcPts val="0"/>
              </a:spcBef>
              <a:spcAft>
                <a:spcPts val="0"/>
              </a:spcAft>
              <a:buSzPct val="100000"/>
              <a:buChar char="●"/>
            </a:pPr>
            <a:r>
              <a:rPr lang="en"/>
              <a:t>Handout</a:t>
            </a:r>
            <a:endParaRPr/>
          </a:p>
          <a:p>
            <a:pPr indent="-325755" lvl="0" marL="457200" rtl="0" algn="l">
              <a:spcBef>
                <a:spcPts val="0"/>
              </a:spcBef>
              <a:spcAft>
                <a:spcPts val="0"/>
              </a:spcAft>
              <a:buSzPct val="100000"/>
              <a:buChar char="●"/>
            </a:pPr>
            <a:r>
              <a:rPr lang="en"/>
              <a:t>Notebook/Pencil</a:t>
            </a:r>
            <a:endParaRPr/>
          </a:p>
        </p:txBody>
      </p:sp>
      <p:sp>
        <p:nvSpPr>
          <p:cNvPr id="88" name="Google Shape;88;p11"/>
          <p:cNvSpPr txBox="1"/>
          <p:nvPr/>
        </p:nvSpPr>
        <p:spPr>
          <a:xfrm>
            <a:off x="2429150" y="66900"/>
            <a:ext cx="1341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Rubik Dirt"/>
                <a:ea typeface="Rubik Dirt"/>
                <a:cs typeface="Rubik Dirt"/>
                <a:sym typeface="Rubik Dirt"/>
              </a:rPr>
              <a:t>2026</a:t>
            </a:r>
            <a:endParaRPr sz="3000">
              <a:solidFill>
                <a:schemeClr val="dk1"/>
              </a:solidFill>
              <a:latin typeface="Rubik Dirt"/>
              <a:ea typeface="Rubik Dirt"/>
              <a:cs typeface="Rubik Dirt"/>
              <a:sym typeface="Rubik Dir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4" name="Shape 164"/>
        <p:cNvGrpSpPr/>
        <p:nvPr/>
      </p:nvGrpSpPr>
      <p:grpSpPr>
        <a:xfrm>
          <a:off x="0" y="0"/>
          <a:ext cx="0" cy="0"/>
          <a:chOff x="0" y="0"/>
          <a:chExt cx="0" cy="0"/>
        </a:xfrm>
      </p:grpSpPr>
      <p:sp>
        <p:nvSpPr>
          <p:cNvPr id="165" name="Google Shape;165;p20"/>
          <p:cNvSpPr txBox="1"/>
          <p:nvPr>
            <p:ph idx="1" type="body"/>
          </p:nvPr>
        </p:nvSpPr>
        <p:spPr>
          <a:xfrm>
            <a:off x="6863526" y="237850"/>
            <a:ext cx="2176200" cy="2177700"/>
          </a:xfrm>
          <a:prstGeom prst="rect">
            <a:avLst/>
          </a:prstGeom>
        </p:spPr>
        <p:txBody>
          <a:bodyPr anchorCtr="0" anchor="t" bIns="91425" lIns="91425" spcFirstLastPara="1" rIns="91425" wrap="square" tIns="91425">
            <a:normAutofit fontScale="92500" lnSpcReduction="20000"/>
          </a:bodyPr>
          <a:lstStyle/>
          <a:p>
            <a:pPr indent="0" lvl="0" marL="0" rtl="0" algn="ctr">
              <a:spcBef>
                <a:spcPts val="0"/>
              </a:spcBef>
              <a:spcAft>
                <a:spcPts val="0"/>
              </a:spcAft>
              <a:buNone/>
            </a:pPr>
            <a:r>
              <a:rPr b="1" lang="en"/>
              <a:t>Agenda:</a:t>
            </a:r>
            <a:endParaRPr b="1"/>
          </a:p>
          <a:p>
            <a:pPr indent="-334328" lvl="0" marL="457200" rtl="0" algn="l">
              <a:lnSpc>
                <a:spcPct val="100000"/>
              </a:lnSpc>
              <a:spcBef>
                <a:spcPts val="1600"/>
              </a:spcBef>
              <a:spcAft>
                <a:spcPts val="0"/>
              </a:spcAft>
              <a:buSzPct val="100000"/>
              <a:buChar char="-"/>
            </a:pPr>
            <a:r>
              <a:rPr lang="en"/>
              <a:t>Notes</a:t>
            </a:r>
            <a:endParaRPr/>
          </a:p>
          <a:p>
            <a:pPr indent="-334328" lvl="0" marL="457200" rtl="0" algn="l">
              <a:lnSpc>
                <a:spcPct val="100000"/>
              </a:lnSpc>
              <a:spcBef>
                <a:spcPts val="0"/>
              </a:spcBef>
              <a:spcAft>
                <a:spcPts val="0"/>
              </a:spcAft>
              <a:buSzPct val="100000"/>
              <a:buChar char="-"/>
            </a:pPr>
            <a:r>
              <a:rPr lang="en"/>
              <a:t>Identification of devices</a:t>
            </a:r>
            <a:endParaRPr/>
          </a:p>
          <a:p>
            <a:pPr indent="-334328" lvl="0" marL="457200" rtl="0" algn="l">
              <a:lnSpc>
                <a:spcPct val="100000"/>
              </a:lnSpc>
              <a:spcBef>
                <a:spcPts val="0"/>
              </a:spcBef>
              <a:spcAft>
                <a:spcPts val="0"/>
              </a:spcAft>
              <a:buSzPct val="100000"/>
              <a:buChar char="-"/>
            </a:pPr>
            <a:r>
              <a:rPr lang="en"/>
              <a:t>Exit ticket Straw man vs. Steel man</a:t>
            </a:r>
            <a:endParaRPr/>
          </a:p>
          <a:p>
            <a:pPr indent="0" lvl="0" marL="0" rtl="0" algn="l">
              <a:lnSpc>
                <a:spcPct val="100000"/>
              </a:lnSpc>
              <a:spcBef>
                <a:spcPts val="0"/>
              </a:spcBef>
              <a:spcAft>
                <a:spcPts val="0"/>
              </a:spcAft>
              <a:buNone/>
            </a:pPr>
            <a:r>
              <a:t/>
            </a:r>
            <a:endParaRPr/>
          </a:p>
        </p:txBody>
      </p:sp>
      <p:sp>
        <p:nvSpPr>
          <p:cNvPr id="166" name="Google Shape;166;p20"/>
          <p:cNvSpPr txBox="1"/>
          <p:nvPr>
            <p:ph idx="2" type="body"/>
          </p:nvPr>
        </p:nvSpPr>
        <p:spPr>
          <a:xfrm>
            <a:off x="6861038" y="2745475"/>
            <a:ext cx="2073900" cy="21777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b="1" lang="en"/>
              <a:t>Participation Expectations:</a:t>
            </a:r>
            <a:endParaRPr b="1"/>
          </a:p>
          <a:p>
            <a:pPr indent="-342900" lvl="0" marL="457200" rtl="0" algn="l">
              <a:spcBef>
                <a:spcPts val="1600"/>
              </a:spcBef>
              <a:spcAft>
                <a:spcPts val="0"/>
              </a:spcAft>
              <a:buSzPts val="1800"/>
              <a:buChar char="●"/>
            </a:pPr>
            <a:r>
              <a:rPr b="1" lang="en"/>
              <a:t>Identify examples. </a:t>
            </a:r>
            <a:endParaRPr b="1"/>
          </a:p>
          <a:p>
            <a:pPr indent="-342900" lvl="0" marL="457200" rtl="0" algn="l">
              <a:spcBef>
                <a:spcPts val="0"/>
              </a:spcBef>
              <a:spcAft>
                <a:spcPts val="0"/>
              </a:spcAft>
              <a:buSzPts val="1800"/>
              <a:buChar char="●"/>
            </a:pPr>
            <a:r>
              <a:rPr b="1" lang="en"/>
              <a:t>Write notes in the </a:t>
            </a:r>
            <a:r>
              <a:rPr b="1" lang="en">
                <a:solidFill>
                  <a:srgbClr val="FF0000"/>
                </a:solidFill>
              </a:rPr>
              <a:t>RED</a:t>
            </a:r>
            <a:endParaRPr b="1">
              <a:solidFill>
                <a:srgbClr val="FF0000"/>
              </a:solidFill>
            </a:endParaRPr>
          </a:p>
        </p:txBody>
      </p:sp>
      <p:sp>
        <p:nvSpPr>
          <p:cNvPr id="167" name="Google Shape;167;p20"/>
          <p:cNvSpPr txBox="1"/>
          <p:nvPr>
            <p:ph type="title"/>
          </p:nvPr>
        </p:nvSpPr>
        <p:spPr>
          <a:xfrm>
            <a:off x="299950" y="141225"/>
            <a:ext cx="6210600" cy="602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SzPts val="990"/>
              <a:buNone/>
            </a:pPr>
            <a:r>
              <a:rPr lang="en" sz="2520">
                <a:solidFill>
                  <a:schemeClr val="dk1"/>
                </a:solidFill>
              </a:rPr>
              <a:t>Rhetorical Devices from Eng 1/2</a:t>
            </a:r>
            <a:endParaRPr sz="2520">
              <a:solidFill>
                <a:schemeClr val="dk1"/>
              </a:solidFill>
            </a:endParaRPr>
          </a:p>
        </p:txBody>
      </p:sp>
      <p:sp>
        <p:nvSpPr>
          <p:cNvPr id="168" name="Google Shape;168;p20"/>
          <p:cNvSpPr txBox="1"/>
          <p:nvPr>
            <p:ph idx="3" type="body"/>
          </p:nvPr>
        </p:nvSpPr>
        <p:spPr>
          <a:xfrm>
            <a:off x="300025" y="810175"/>
            <a:ext cx="6210600" cy="4169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200">
                <a:solidFill>
                  <a:srgbClr val="FF0000"/>
                </a:solidFill>
              </a:rPr>
              <a:t>Alliteration:</a:t>
            </a:r>
            <a:r>
              <a:rPr lang="en" sz="2200"/>
              <a:t> </a:t>
            </a:r>
            <a:r>
              <a:rPr b="1" lang="en" sz="2200"/>
              <a:t>Repetition of initial consonant sounds.</a:t>
            </a:r>
            <a:r>
              <a:rPr lang="en" sz="2200"/>
              <a:t> </a:t>
            </a:r>
            <a:r>
              <a:rPr lang="en" sz="2200">
                <a:solidFill>
                  <a:srgbClr val="FF0000"/>
                </a:solidFill>
              </a:rPr>
              <a:t>Ex. Sally sells seashells. </a:t>
            </a:r>
            <a:endParaRPr sz="2200">
              <a:solidFill>
                <a:srgbClr val="FF0000"/>
              </a:solidFill>
            </a:endParaRPr>
          </a:p>
          <a:p>
            <a:pPr indent="0" lvl="0" marL="0" rtl="0" algn="l">
              <a:lnSpc>
                <a:spcPct val="115000"/>
              </a:lnSpc>
              <a:spcBef>
                <a:spcPts val="1000"/>
              </a:spcBef>
              <a:spcAft>
                <a:spcPts val="0"/>
              </a:spcAft>
              <a:buNone/>
            </a:pPr>
            <a:r>
              <a:rPr lang="en" sz="2200">
                <a:solidFill>
                  <a:srgbClr val="FF0000"/>
                </a:solidFill>
              </a:rPr>
              <a:t>Hyperbole:</a:t>
            </a:r>
            <a:r>
              <a:rPr lang="en" sz="2200"/>
              <a:t> </a:t>
            </a:r>
            <a:r>
              <a:rPr b="1" lang="en" sz="2200"/>
              <a:t>Deliberate exaggeration.</a:t>
            </a:r>
            <a:r>
              <a:rPr lang="en" sz="2200"/>
              <a:t> </a:t>
            </a:r>
            <a:r>
              <a:rPr lang="en" sz="2200">
                <a:solidFill>
                  <a:srgbClr val="FF0000"/>
                </a:solidFill>
              </a:rPr>
              <a:t>Ex. Tall as a tree.</a:t>
            </a:r>
            <a:r>
              <a:rPr lang="en" sz="2200">
                <a:solidFill>
                  <a:srgbClr val="990000"/>
                </a:solidFill>
              </a:rPr>
              <a:t> </a:t>
            </a:r>
            <a:endParaRPr sz="2200">
              <a:solidFill>
                <a:srgbClr val="990000"/>
              </a:solidFill>
            </a:endParaRPr>
          </a:p>
          <a:p>
            <a:pPr indent="0" lvl="0" marL="0" rtl="0" algn="l">
              <a:lnSpc>
                <a:spcPct val="115000"/>
              </a:lnSpc>
              <a:spcBef>
                <a:spcPts val="1000"/>
              </a:spcBef>
              <a:spcAft>
                <a:spcPts val="0"/>
              </a:spcAft>
              <a:buNone/>
            </a:pPr>
            <a:r>
              <a:rPr lang="en" sz="2200">
                <a:solidFill>
                  <a:srgbClr val="FF0000"/>
                </a:solidFill>
              </a:rPr>
              <a:t>Irony: </a:t>
            </a:r>
            <a:r>
              <a:rPr b="1" lang="en" sz="2200"/>
              <a:t>contrast between expectation and reality.</a:t>
            </a:r>
            <a:r>
              <a:rPr lang="en" sz="2200"/>
              <a:t> </a:t>
            </a:r>
            <a:endParaRPr sz="2200"/>
          </a:p>
          <a:p>
            <a:pPr indent="0" lvl="0" marL="0" rtl="0" algn="l">
              <a:lnSpc>
                <a:spcPct val="100000"/>
              </a:lnSpc>
              <a:spcBef>
                <a:spcPts val="0"/>
              </a:spcBef>
              <a:spcAft>
                <a:spcPts val="0"/>
              </a:spcAft>
              <a:buNone/>
            </a:pPr>
            <a:r>
              <a:rPr lang="en" sz="2200">
                <a:solidFill>
                  <a:srgbClr val="FF0000"/>
                </a:solidFill>
              </a:rPr>
              <a:t>Ex. Situational: Fire station burned down. 	 </a:t>
            </a:r>
            <a:endParaRPr sz="2200">
              <a:solidFill>
                <a:srgbClr val="FF0000"/>
              </a:solidFill>
            </a:endParaRPr>
          </a:p>
          <a:p>
            <a:pPr indent="0" lvl="0" marL="0" rtl="0" algn="l">
              <a:lnSpc>
                <a:spcPct val="100000"/>
              </a:lnSpc>
              <a:spcBef>
                <a:spcPts val="0"/>
              </a:spcBef>
              <a:spcAft>
                <a:spcPts val="0"/>
              </a:spcAft>
              <a:buNone/>
            </a:pPr>
            <a:r>
              <a:rPr lang="en" sz="2200">
                <a:solidFill>
                  <a:srgbClr val="FF0000"/>
                </a:solidFill>
              </a:rPr>
              <a:t>Ex. Verbal: It’s raining, and someone says, “Great, just what I needed!”</a:t>
            </a:r>
            <a:endParaRPr sz="2200">
              <a:solidFill>
                <a:srgbClr val="FF0000"/>
              </a:solidFill>
            </a:endParaRPr>
          </a:p>
          <a:p>
            <a:pPr indent="0" lvl="0" marL="0" rtl="0" algn="l">
              <a:lnSpc>
                <a:spcPct val="100000"/>
              </a:lnSpc>
              <a:spcBef>
                <a:spcPts val="1000"/>
              </a:spcBef>
              <a:spcAft>
                <a:spcPts val="0"/>
              </a:spcAft>
              <a:buNone/>
            </a:pPr>
            <a:r>
              <a:t/>
            </a:r>
            <a:endParaRPr sz="2200">
              <a:solidFill>
                <a:srgbClr val="FF0000"/>
              </a:solidFill>
            </a:endParaRPr>
          </a:p>
        </p:txBody>
      </p:sp>
      <p:pic>
        <p:nvPicPr>
          <p:cNvPr descr="This timer silently counts down to 0:00, then alerts you that time is up with a gentle beep sound." id="169" name="Google Shape;169;p20" title="5 Minute Timer">
            <a:hlinkClick r:id="rId4"/>
          </p:cNvPr>
          <p:cNvPicPr preferRelativeResize="0"/>
          <p:nvPr/>
        </p:nvPicPr>
        <p:blipFill>
          <a:blip r:embed="rId5">
            <a:alphaModFix/>
          </a:blip>
          <a:stretch>
            <a:fillRect/>
          </a:stretch>
        </p:blipFill>
        <p:spPr>
          <a:xfrm>
            <a:off x="4520875" y="3919300"/>
            <a:ext cx="1696475" cy="954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8">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3" name="Shape 173"/>
        <p:cNvGrpSpPr/>
        <p:nvPr/>
      </p:nvGrpSpPr>
      <p:grpSpPr>
        <a:xfrm>
          <a:off x="0" y="0"/>
          <a:ext cx="0" cy="0"/>
          <a:chOff x="0" y="0"/>
          <a:chExt cx="0" cy="0"/>
        </a:xfrm>
      </p:grpSpPr>
      <p:sp>
        <p:nvSpPr>
          <p:cNvPr id="174" name="Google Shape;174;p21"/>
          <p:cNvSpPr txBox="1"/>
          <p:nvPr>
            <p:ph idx="4294967295" type="title"/>
          </p:nvPr>
        </p:nvSpPr>
        <p:spPr>
          <a:xfrm>
            <a:off x="299950" y="141225"/>
            <a:ext cx="6210600" cy="60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What have you heard of before?</a:t>
            </a:r>
            <a:endParaRPr>
              <a:solidFill>
                <a:schemeClr val="dk1"/>
              </a:solidFill>
            </a:endParaRPr>
          </a:p>
        </p:txBody>
      </p:sp>
      <p:sp>
        <p:nvSpPr>
          <p:cNvPr id="175" name="Google Shape;175;p21"/>
          <p:cNvSpPr txBox="1"/>
          <p:nvPr>
            <p:ph idx="4294967295" type="body"/>
          </p:nvPr>
        </p:nvSpPr>
        <p:spPr>
          <a:xfrm>
            <a:off x="208150" y="989450"/>
            <a:ext cx="8740800" cy="4023000"/>
          </a:xfrm>
          <a:prstGeom prst="rect">
            <a:avLst/>
          </a:prstGeom>
        </p:spPr>
        <p:txBody>
          <a:bodyPr anchorCtr="0" anchor="t" bIns="91425" lIns="91425" spcFirstLastPara="1" rIns="91425" wrap="square" tIns="91425">
            <a:noAutofit/>
          </a:bodyPr>
          <a:lstStyle/>
          <a:p>
            <a:pPr indent="0" lvl="0" marL="0" rtl="0" algn="l">
              <a:lnSpc>
                <a:spcPct val="100000"/>
              </a:lnSpc>
              <a:spcBef>
                <a:spcPts val="1000"/>
              </a:spcBef>
              <a:spcAft>
                <a:spcPts val="0"/>
              </a:spcAft>
              <a:buSzPts val="1100"/>
              <a:buNone/>
            </a:pPr>
            <a:r>
              <a:rPr lang="en" sz="2200">
                <a:solidFill>
                  <a:srgbClr val="FF0000"/>
                </a:solidFill>
              </a:rPr>
              <a:t>Juxtaposition</a:t>
            </a:r>
            <a:r>
              <a:rPr lang="en" sz="2200"/>
              <a:t>: </a:t>
            </a:r>
            <a:r>
              <a:rPr b="1" lang="en" sz="2200"/>
              <a:t>Placement of contrasting ideas side by side </a:t>
            </a:r>
            <a:br>
              <a:rPr b="1" lang="en" sz="2200"/>
            </a:br>
            <a:r>
              <a:rPr lang="en" sz="2200">
                <a:solidFill>
                  <a:srgbClr val="FF0000"/>
                </a:solidFill>
              </a:rPr>
              <a:t>Ex. Bombing of a boat of passagers, followed by exciting news.</a:t>
            </a:r>
            <a:endParaRPr sz="2200">
              <a:solidFill>
                <a:srgbClr val="FF0000"/>
              </a:solidFill>
            </a:endParaRPr>
          </a:p>
          <a:p>
            <a:pPr indent="0" lvl="0" marL="0" rtl="0" algn="l">
              <a:lnSpc>
                <a:spcPct val="100000"/>
              </a:lnSpc>
              <a:spcBef>
                <a:spcPts val="1000"/>
              </a:spcBef>
              <a:spcAft>
                <a:spcPts val="0"/>
              </a:spcAft>
              <a:buSzPts val="1100"/>
              <a:buNone/>
            </a:pPr>
            <a:r>
              <a:rPr lang="en" sz="2200">
                <a:solidFill>
                  <a:srgbClr val="FF0000"/>
                </a:solidFill>
              </a:rPr>
              <a:t>Metaphor:</a:t>
            </a:r>
            <a:r>
              <a:rPr lang="en" sz="2200">
                <a:solidFill>
                  <a:srgbClr val="990000"/>
                </a:solidFill>
              </a:rPr>
              <a:t> </a:t>
            </a:r>
            <a:r>
              <a:rPr b="1" lang="en" sz="2200"/>
              <a:t>Direct comparison between unlike things. </a:t>
            </a:r>
            <a:br>
              <a:rPr lang="en" sz="2200"/>
            </a:br>
            <a:r>
              <a:rPr lang="en" sz="2200">
                <a:solidFill>
                  <a:srgbClr val="FF0000"/>
                </a:solidFill>
              </a:rPr>
              <a:t>Ex. Love is a Battlefield</a:t>
            </a:r>
            <a:endParaRPr sz="2200">
              <a:solidFill>
                <a:srgbClr val="FF0000"/>
              </a:solidFill>
            </a:endParaRPr>
          </a:p>
          <a:p>
            <a:pPr indent="0" lvl="0" marL="0" rtl="0" algn="l">
              <a:lnSpc>
                <a:spcPct val="100000"/>
              </a:lnSpc>
              <a:spcBef>
                <a:spcPts val="1000"/>
              </a:spcBef>
              <a:spcAft>
                <a:spcPts val="0"/>
              </a:spcAft>
              <a:buSzPts val="1100"/>
              <a:buNone/>
            </a:pPr>
            <a:r>
              <a:rPr lang="en" sz="2200">
                <a:solidFill>
                  <a:srgbClr val="FF0000"/>
                </a:solidFill>
              </a:rPr>
              <a:t>Motif: </a:t>
            </a:r>
            <a:r>
              <a:rPr b="1" lang="en" sz="2200"/>
              <a:t>Repeated idea or image. </a:t>
            </a:r>
            <a:r>
              <a:rPr lang="en" sz="2200"/>
              <a:t> 	</a:t>
            </a:r>
            <a:br>
              <a:rPr lang="en" sz="2200"/>
            </a:br>
            <a:r>
              <a:rPr lang="en" sz="2200">
                <a:solidFill>
                  <a:srgbClr val="FF0000"/>
                </a:solidFill>
              </a:rPr>
              <a:t>Ex. Eyes in a story can represent being watched.</a:t>
            </a:r>
            <a:r>
              <a:rPr lang="en" sz="2200">
                <a:solidFill>
                  <a:srgbClr val="990000"/>
                </a:solidFill>
              </a:rPr>
              <a:t> </a:t>
            </a:r>
            <a:endParaRPr sz="2200">
              <a:solidFill>
                <a:srgbClr val="990000"/>
              </a:solidFill>
            </a:endParaRPr>
          </a:p>
          <a:p>
            <a:pPr indent="0" lvl="0" marL="0" rtl="0" algn="l">
              <a:lnSpc>
                <a:spcPct val="100000"/>
              </a:lnSpc>
              <a:spcBef>
                <a:spcPts val="1000"/>
              </a:spcBef>
              <a:spcAft>
                <a:spcPts val="0"/>
              </a:spcAft>
              <a:buSzPts val="1100"/>
              <a:buNone/>
            </a:pPr>
            <a:r>
              <a:rPr lang="en" sz="2200">
                <a:solidFill>
                  <a:srgbClr val="FF0000"/>
                </a:solidFill>
              </a:rPr>
              <a:t>Oxymoron</a:t>
            </a:r>
            <a:r>
              <a:rPr lang="en" sz="2200">
                <a:solidFill>
                  <a:srgbClr val="990000"/>
                </a:solidFill>
              </a:rPr>
              <a:t>:</a:t>
            </a:r>
            <a:r>
              <a:rPr lang="en" sz="2200"/>
              <a:t> </a:t>
            </a:r>
            <a:r>
              <a:rPr b="1" lang="en" sz="2200"/>
              <a:t>Two contradictory terms together.</a:t>
            </a:r>
            <a:r>
              <a:rPr lang="en" sz="2200"/>
              <a:t> </a:t>
            </a:r>
            <a:r>
              <a:rPr lang="en" sz="2200">
                <a:solidFill>
                  <a:srgbClr val="FF0000"/>
                </a:solidFill>
              </a:rPr>
              <a:t>EX. Deafening SIlence in the room. </a:t>
            </a:r>
            <a:endParaRPr sz="2200">
              <a:solidFill>
                <a:srgbClr val="FF0000"/>
              </a:solidFill>
            </a:endParaRPr>
          </a:p>
        </p:txBody>
      </p:sp>
      <p:sp>
        <p:nvSpPr>
          <p:cNvPr id="176" name="Google Shape;176;p21"/>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chemeClr val="dk1"/>
                </a:solidFill>
              </a:rPr>
              <a:t>What have you heard of before? ENG 1/2</a:t>
            </a:r>
            <a:endParaRPr/>
          </a:p>
        </p:txBody>
      </p:sp>
      <p:pic>
        <p:nvPicPr>
          <p:cNvPr descr="This timer silently counts down to 0:00, then alerts you that time is up with a gentle beep sound." id="177" name="Google Shape;177;p21" title="5 Minute Timer">
            <a:hlinkClick r:id="rId4"/>
          </p:cNvPr>
          <p:cNvPicPr preferRelativeResize="0"/>
          <p:nvPr/>
        </p:nvPicPr>
        <p:blipFill>
          <a:blip r:embed="rId5">
            <a:alphaModFix/>
          </a:blip>
          <a:stretch>
            <a:fillRect/>
          </a:stretch>
        </p:blipFill>
        <p:spPr>
          <a:xfrm>
            <a:off x="6965725" y="3938850"/>
            <a:ext cx="1814950" cy="10209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5">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1" name="Shape 181"/>
        <p:cNvGrpSpPr/>
        <p:nvPr/>
      </p:nvGrpSpPr>
      <p:grpSpPr>
        <a:xfrm>
          <a:off x="0" y="0"/>
          <a:ext cx="0" cy="0"/>
          <a:chOff x="0" y="0"/>
          <a:chExt cx="0" cy="0"/>
        </a:xfrm>
      </p:grpSpPr>
      <p:sp>
        <p:nvSpPr>
          <p:cNvPr id="182" name="Google Shape;182;p22"/>
          <p:cNvSpPr txBox="1"/>
          <p:nvPr>
            <p:ph idx="4294967295" type="title"/>
          </p:nvPr>
        </p:nvSpPr>
        <p:spPr>
          <a:xfrm>
            <a:off x="299950" y="141225"/>
            <a:ext cx="6210600" cy="60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What have you heard of before?</a:t>
            </a:r>
            <a:endParaRPr>
              <a:solidFill>
                <a:schemeClr val="dk1"/>
              </a:solidFill>
            </a:endParaRPr>
          </a:p>
        </p:txBody>
      </p:sp>
      <p:sp>
        <p:nvSpPr>
          <p:cNvPr id="183" name="Google Shape;183;p22"/>
          <p:cNvSpPr txBox="1"/>
          <p:nvPr>
            <p:ph idx="4294967295" type="body"/>
          </p:nvPr>
        </p:nvSpPr>
        <p:spPr>
          <a:xfrm>
            <a:off x="208150" y="989450"/>
            <a:ext cx="8740800" cy="402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605"/>
              <a:buNone/>
            </a:pPr>
            <a:r>
              <a:rPr lang="en" sz="2200">
                <a:solidFill>
                  <a:srgbClr val="FF0000"/>
                </a:solidFill>
              </a:rPr>
              <a:t>Paradox:</a:t>
            </a:r>
            <a:r>
              <a:rPr lang="en" sz="2200"/>
              <a:t> </a:t>
            </a:r>
            <a:r>
              <a:rPr b="1" lang="en" sz="2200"/>
              <a:t>a statement that appears contradictory but makes sense.</a:t>
            </a:r>
            <a:r>
              <a:rPr lang="en" sz="2200"/>
              <a:t> </a:t>
            </a:r>
            <a:r>
              <a:rPr lang="en" sz="2200">
                <a:solidFill>
                  <a:srgbClr val="FF0000"/>
                </a:solidFill>
              </a:rPr>
              <a:t> Ex. War is Peace, Freedom is Slavery. Ignorance is Strength.</a:t>
            </a:r>
            <a:endParaRPr sz="2200">
              <a:solidFill>
                <a:srgbClr val="FF0000"/>
              </a:solidFill>
            </a:endParaRPr>
          </a:p>
          <a:p>
            <a:pPr indent="0" lvl="0" marL="0" rtl="0" algn="l">
              <a:spcBef>
                <a:spcPts val="1000"/>
              </a:spcBef>
              <a:spcAft>
                <a:spcPts val="0"/>
              </a:spcAft>
              <a:buSzPts val="605"/>
              <a:buNone/>
            </a:pPr>
            <a:r>
              <a:rPr lang="en" sz="2200">
                <a:solidFill>
                  <a:srgbClr val="FF0000"/>
                </a:solidFill>
              </a:rPr>
              <a:t>Repetition</a:t>
            </a:r>
            <a:r>
              <a:rPr lang="en" sz="2200"/>
              <a:t>: </a:t>
            </a:r>
            <a:r>
              <a:rPr b="1" lang="en" sz="2200"/>
              <a:t>Repeated language to reinforce ideas.</a:t>
            </a:r>
            <a:r>
              <a:rPr lang="en" sz="2200">
                <a:solidFill>
                  <a:srgbClr val="FF0000"/>
                </a:solidFill>
              </a:rPr>
              <a:t> Ex. “Never forget. Never forgive. Never give up.”</a:t>
            </a:r>
            <a:endParaRPr sz="2200">
              <a:solidFill>
                <a:srgbClr val="FF0000"/>
              </a:solidFill>
            </a:endParaRPr>
          </a:p>
          <a:p>
            <a:pPr indent="0" lvl="0" marL="0" rtl="0" algn="l">
              <a:spcBef>
                <a:spcPts val="1000"/>
              </a:spcBef>
              <a:spcAft>
                <a:spcPts val="0"/>
              </a:spcAft>
              <a:buSzPts val="605"/>
              <a:buNone/>
            </a:pPr>
            <a:r>
              <a:rPr lang="en" sz="2200">
                <a:solidFill>
                  <a:srgbClr val="FF0000"/>
                </a:solidFill>
              </a:rPr>
              <a:t>Satire</a:t>
            </a:r>
            <a:r>
              <a:rPr lang="en" sz="2200"/>
              <a:t>: </a:t>
            </a:r>
            <a:r>
              <a:rPr b="1" lang="en" sz="2200"/>
              <a:t>the use of humor, irony, or exaggeration to critize real problems</a:t>
            </a:r>
            <a:r>
              <a:rPr lang="en" sz="2200"/>
              <a:t> </a:t>
            </a:r>
            <a:r>
              <a:rPr lang="en" sz="2200">
                <a:solidFill>
                  <a:srgbClr val="FF0000"/>
                </a:solidFill>
              </a:rPr>
              <a:t>Ex. Political Cartoons around Election Time. </a:t>
            </a:r>
            <a:endParaRPr sz="2200">
              <a:solidFill>
                <a:srgbClr val="FF0000"/>
              </a:solidFill>
            </a:endParaRPr>
          </a:p>
          <a:p>
            <a:pPr indent="0" lvl="0" marL="0" rtl="0" algn="l">
              <a:spcBef>
                <a:spcPts val="1000"/>
              </a:spcBef>
              <a:spcAft>
                <a:spcPts val="0"/>
              </a:spcAft>
              <a:buSzPts val="605"/>
              <a:buNone/>
            </a:pPr>
            <a:r>
              <a:rPr lang="en" sz="2200">
                <a:solidFill>
                  <a:srgbClr val="FF0000"/>
                </a:solidFill>
              </a:rPr>
              <a:t>Symbolism:</a:t>
            </a:r>
            <a:r>
              <a:rPr lang="en" sz="2200"/>
              <a:t> </a:t>
            </a:r>
            <a:r>
              <a:rPr b="1" lang="en" sz="2200"/>
              <a:t>a single object representing an abstract/ larger idea </a:t>
            </a:r>
            <a:r>
              <a:rPr lang="en" sz="2200">
                <a:solidFill>
                  <a:srgbClr val="FF0000"/>
                </a:solidFill>
              </a:rPr>
              <a:t>Ex. Diary represents freedom</a:t>
            </a:r>
            <a:endParaRPr sz="2200">
              <a:solidFill>
                <a:srgbClr val="FF0000"/>
              </a:solidFill>
            </a:endParaRPr>
          </a:p>
          <a:p>
            <a:pPr indent="0" lvl="0" marL="0" rtl="0" algn="l">
              <a:spcBef>
                <a:spcPts val="1000"/>
              </a:spcBef>
              <a:spcAft>
                <a:spcPts val="1000"/>
              </a:spcAft>
              <a:buSzPts val="605"/>
              <a:buNone/>
            </a:pPr>
            <a:r>
              <a:t/>
            </a:r>
            <a:endParaRPr sz="2200">
              <a:solidFill>
                <a:srgbClr val="FF0000"/>
              </a:solidFill>
            </a:endParaRPr>
          </a:p>
        </p:txBody>
      </p:sp>
      <p:sp>
        <p:nvSpPr>
          <p:cNvPr id="184" name="Google Shape;184;p22"/>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chemeClr val="dk1"/>
                </a:solidFill>
              </a:rPr>
              <a:t>What have you heard of before? Eng 1/2</a:t>
            </a:r>
            <a:endParaRPr/>
          </a:p>
        </p:txBody>
      </p:sp>
      <p:pic>
        <p:nvPicPr>
          <p:cNvPr descr="This timer silently counts down to 0:00, then alerts you that time is up with a gentle beep sound." id="185" name="Google Shape;185;p22" title="5 Minute Timer">
            <a:hlinkClick r:id="rId4"/>
          </p:cNvPr>
          <p:cNvPicPr preferRelativeResize="0"/>
          <p:nvPr/>
        </p:nvPicPr>
        <p:blipFill>
          <a:blip r:embed="rId5">
            <a:alphaModFix/>
          </a:blip>
          <a:stretch>
            <a:fillRect/>
          </a:stretch>
        </p:blipFill>
        <p:spPr>
          <a:xfrm>
            <a:off x="7461175" y="4217550"/>
            <a:ext cx="1319500" cy="742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3"/>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Identification of Examples</a:t>
            </a:r>
            <a:endParaRPr/>
          </a:p>
        </p:txBody>
      </p:sp>
      <p:sp>
        <p:nvSpPr>
          <p:cNvPr id="191" name="Google Shape;191;p23"/>
          <p:cNvSpPr txBox="1"/>
          <p:nvPr>
            <p:ph idx="1" type="body"/>
          </p:nvPr>
        </p:nvSpPr>
        <p:spPr>
          <a:xfrm>
            <a:off x="319600" y="1025725"/>
            <a:ext cx="8517900" cy="3954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Complete the card sort </a:t>
            </a:r>
            <a:r>
              <a:rPr lang="en"/>
              <a:t>with a partner - raise your hand when you are ready for it to be checked. </a:t>
            </a:r>
            <a:endParaRPr/>
          </a:p>
        </p:txBody>
      </p:sp>
      <p:pic>
        <p:nvPicPr>
          <p:cNvPr descr="This timer silently counts down to 0:00, then alerts you that time is up with a gentle beep sound." id="192" name="Google Shape;192;p23" title="5 Minute Timer">
            <a:hlinkClick r:id="rId3"/>
          </p:cNvPr>
          <p:cNvPicPr preferRelativeResize="0"/>
          <p:nvPr/>
        </p:nvPicPr>
        <p:blipFill>
          <a:blip r:embed="rId4">
            <a:alphaModFix/>
          </a:blip>
          <a:stretch>
            <a:fillRect/>
          </a:stretch>
        </p:blipFill>
        <p:spPr>
          <a:xfrm>
            <a:off x="2964725" y="2297450"/>
            <a:ext cx="30480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2"/>
                                        </p:tgtEl>
                                        <p:attrNameLst>
                                          <p:attrName>style.visibility</p:attrName>
                                        </p:attrNameLst>
                                      </p:cBhvr>
                                      <p:to>
                                        <p:strVal val="visible"/>
                                      </p:to>
                                    </p:set>
                                    <p:animEffect filter="fade" transition="in">
                                      <p:cBhvr>
                                        <p:cTn dur="1000"/>
                                        <p:tgtEl>
                                          <p:spTgt spid="1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6" name="Shape 196"/>
        <p:cNvGrpSpPr/>
        <p:nvPr/>
      </p:nvGrpSpPr>
      <p:grpSpPr>
        <a:xfrm>
          <a:off x="0" y="0"/>
          <a:ext cx="0" cy="0"/>
          <a:chOff x="0" y="0"/>
          <a:chExt cx="0" cy="0"/>
        </a:xfrm>
      </p:grpSpPr>
      <p:sp>
        <p:nvSpPr>
          <p:cNvPr id="197" name="Google Shape;197;p24"/>
          <p:cNvSpPr txBox="1"/>
          <p:nvPr>
            <p:ph idx="4294967295" type="title"/>
          </p:nvPr>
        </p:nvSpPr>
        <p:spPr>
          <a:xfrm>
            <a:off x="299950" y="141225"/>
            <a:ext cx="6210600" cy="602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What have you heard of before?</a:t>
            </a:r>
            <a:endParaRPr>
              <a:solidFill>
                <a:schemeClr val="dk1"/>
              </a:solidFill>
            </a:endParaRPr>
          </a:p>
        </p:txBody>
      </p:sp>
      <p:sp>
        <p:nvSpPr>
          <p:cNvPr id="198" name="Google Shape;198;p24"/>
          <p:cNvSpPr txBox="1"/>
          <p:nvPr>
            <p:ph idx="4294967295" type="body"/>
          </p:nvPr>
        </p:nvSpPr>
        <p:spPr>
          <a:xfrm>
            <a:off x="208150" y="989450"/>
            <a:ext cx="8740800" cy="40230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0"/>
              </a:spcAft>
              <a:buSzPts val="605"/>
              <a:buNone/>
            </a:pPr>
            <a:r>
              <a:rPr lang="en" sz="2400">
                <a:solidFill>
                  <a:srgbClr val="FF0000"/>
                </a:solidFill>
              </a:rPr>
              <a:t>Straw Man:</a:t>
            </a:r>
            <a:r>
              <a:rPr lang="en" sz="2400"/>
              <a:t> </a:t>
            </a:r>
            <a:r>
              <a:rPr b="1" lang="en" sz="2400"/>
              <a:t>Misrepresenting an opposing argument to make it easier to attack</a:t>
            </a:r>
            <a:r>
              <a:rPr b="1" lang="en" sz="2400">
                <a:solidFill>
                  <a:srgbClr val="FF0000"/>
                </a:solidFill>
              </a:rPr>
              <a:t> </a:t>
            </a:r>
            <a:endParaRPr sz="2400">
              <a:solidFill>
                <a:srgbClr val="FF0000"/>
              </a:solidFill>
            </a:endParaRPr>
          </a:p>
          <a:p>
            <a:pPr indent="0" lvl="0" marL="0" rtl="0" algn="l">
              <a:spcBef>
                <a:spcPts val="1000"/>
              </a:spcBef>
              <a:spcAft>
                <a:spcPts val="0"/>
              </a:spcAft>
              <a:buSzPts val="605"/>
              <a:buNone/>
            </a:pPr>
            <a:r>
              <a:rPr lang="en" sz="2400">
                <a:solidFill>
                  <a:srgbClr val="FF0000"/>
                </a:solidFill>
              </a:rPr>
              <a:t>Ex. </a:t>
            </a:r>
            <a:r>
              <a:rPr lang="en" sz="2400">
                <a:solidFill>
                  <a:srgbClr val="FF0000"/>
                </a:solidFill>
              </a:rPr>
              <a:t>Person A: “We should have less homework.”</a:t>
            </a:r>
            <a:br>
              <a:rPr lang="en" sz="2400">
                <a:solidFill>
                  <a:srgbClr val="FF0000"/>
                </a:solidFill>
              </a:rPr>
            </a:br>
            <a:r>
              <a:rPr lang="en" sz="2400">
                <a:solidFill>
                  <a:srgbClr val="FF0000"/>
                </a:solidFill>
              </a:rPr>
              <a:t>	Person B: “So you’re saying students should never learn anything?”</a:t>
            </a:r>
            <a:endParaRPr sz="2400">
              <a:solidFill>
                <a:srgbClr val="FF0000"/>
              </a:solidFill>
            </a:endParaRPr>
          </a:p>
          <a:p>
            <a:pPr indent="0" lvl="0" marL="0" rtl="0" algn="l">
              <a:spcBef>
                <a:spcPts val="1000"/>
              </a:spcBef>
              <a:spcAft>
                <a:spcPts val="1000"/>
              </a:spcAft>
              <a:buSzPts val="605"/>
              <a:buNone/>
            </a:pPr>
            <a:r>
              <a:rPr lang="en" sz="2400" u="sng">
                <a:solidFill>
                  <a:srgbClr val="000000"/>
                </a:solidFill>
              </a:rPr>
              <a:t>Found Under Additional Concepts**</a:t>
            </a:r>
            <a:br>
              <a:rPr lang="en" sz="2400">
                <a:solidFill>
                  <a:srgbClr val="FF0000"/>
                </a:solidFill>
              </a:rPr>
            </a:br>
            <a:r>
              <a:rPr lang="en" sz="2400">
                <a:solidFill>
                  <a:srgbClr val="FF0000"/>
                </a:solidFill>
              </a:rPr>
              <a:t>Steel Man</a:t>
            </a:r>
            <a:r>
              <a:rPr lang="en" sz="2400">
                <a:solidFill>
                  <a:srgbClr val="000000"/>
                </a:solidFill>
              </a:rPr>
              <a:t> - </a:t>
            </a:r>
            <a:r>
              <a:rPr b="1" lang="en" sz="2400">
                <a:solidFill>
                  <a:srgbClr val="000000"/>
                </a:solidFill>
              </a:rPr>
              <a:t>someone who is able to reasonably understand someones argument prior to responding</a:t>
            </a:r>
            <a:r>
              <a:rPr lang="en" sz="2400">
                <a:solidFill>
                  <a:srgbClr val="000000"/>
                </a:solidFill>
              </a:rPr>
              <a:t> </a:t>
            </a:r>
            <a:r>
              <a:rPr b="1" lang="en" sz="2400">
                <a:solidFill>
                  <a:srgbClr val="000000"/>
                </a:solidFill>
              </a:rPr>
              <a:t>using a logical and specific argument</a:t>
            </a:r>
            <a:r>
              <a:rPr lang="en" sz="2400">
                <a:solidFill>
                  <a:srgbClr val="000000"/>
                </a:solidFill>
              </a:rPr>
              <a:t> to strengthen the concept.</a:t>
            </a:r>
            <a:r>
              <a:rPr lang="en" sz="2400">
                <a:solidFill>
                  <a:srgbClr val="FF0000"/>
                </a:solidFill>
              </a:rPr>
              <a:t> Ex on Worksheet. </a:t>
            </a:r>
            <a:endParaRPr sz="2400">
              <a:solidFill>
                <a:srgbClr val="FF0000"/>
              </a:solidFill>
            </a:endParaRPr>
          </a:p>
        </p:txBody>
      </p:sp>
      <p:sp>
        <p:nvSpPr>
          <p:cNvPr id="199" name="Google Shape;199;p24"/>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chemeClr val="dk1"/>
                </a:solidFill>
              </a:rPr>
              <a:t>New Terms: Straw Man vs. Steel Man</a:t>
            </a:r>
            <a:endParaRPr/>
          </a:p>
        </p:txBody>
      </p:sp>
      <p:pic>
        <p:nvPicPr>
          <p:cNvPr descr="This timer silently counts down to 0:00, then alerts you that time is up with a gentle beep sound." id="200" name="Google Shape;200;p24" title="5 Minute Timer">
            <a:hlinkClick r:id="rId4"/>
          </p:cNvPr>
          <p:cNvPicPr preferRelativeResize="0"/>
          <p:nvPr/>
        </p:nvPicPr>
        <p:blipFill>
          <a:blip r:embed="rId5">
            <a:alphaModFix/>
          </a:blip>
          <a:stretch>
            <a:fillRect/>
          </a:stretch>
        </p:blipFill>
        <p:spPr>
          <a:xfrm>
            <a:off x="7734925" y="201150"/>
            <a:ext cx="1214125" cy="682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8">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5"/>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Straw Man vs. Steel Man Worksheet</a:t>
            </a:r>
            <a:endParaRPr/>
          </a:p>
        </p:txBody>
      </p:sp>
      <p:sp>
        <p:nvSpPr>
          <p:cNvPr id="206" name="Google Shape;206;p25"/>
          <p:cNvSpPr txBox="1"/>
          <p:nvPr>
            <p:ph idx="1" type="body"/>
          </p:nvPr>
        </p:nvSpPr>
        <p:spPr>
          <a:xfrm>
            <a:off x="319600" y="1025725"/>
            <a:ext cx="8517900" cy="395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t>Due today in class by the end of the period. </a:t>
            </a:r>
            <a:r>
              <a:rPr i="1" lang="en" sz="3000" u="sng"/>
              <a:t>Otherwise it is considered late. </a:t>
            </a:r>
            <a:endParaRPr i="1" sz="3000" u="sng"/>
          </a:p>
          <a:p>
            <a:pPr indent="0" lvl="0" marL="0" rtl="0" algn="l">
              <a:spcBef>
                <a:spcPts val="0"/>
              </a:spcBef>
              <a:spcAft>
                <a:spcPts val="0"/>
              </a:spcAft>
              <a:buNone/>
            </a:pPr>
            <a:r>
              <a:t/>
            </a:r>
            <a:endParaRPr sz="3000"/>
          </a:p>
          <a:p>
            <a:pPr indent="0" lvl="0" marL="0" rtl="0" algn="l">
              <a:spcBef>
                <a:spcPts val="0"/>
              </a:spcBef>
              <a:spcAft>
                <a:spcPts val="0"/>
              </a:spcAft>
              <a:buNone/>
            </a:pPr>
            <a:r>
              <a:rPr lang="en" sz="3000"/>
              <a:t>All questions must be answered and </a:t>
            </a:r>
            <a:r>
              <a:rPr b="1" lang="en" sz="3000"/>
              <a:t>legible - </a:t>
            </a:r>
            <a:r>
              <a:rPr i="1" lang="en" sz="3000"/>
              <a:t>if I can’t read it, its a 0.</a:t>
            </a:r>
            <a:endParaRPr i="1" sz="3000"/>
          </a:p>
          <a:p>
            <a:pPr indent="0" lvl="0" marL="0" rtl="0" algn="l">
              <a:spcBef>
                <a:spcPts val="1600"/>
              </a:spcBef>
              <a:spcAft>
                <a:spcPts val="1600"/>
              </a:spcAft>
              <a:buNone/>
            </a:pPr>
            <a:r>
              <a:t/>
            </a:r>
            <a:endParaRPr/>
          </a:p>
        </p:txBody>
      </p:sp>
      <p:pic>
        <p:nvPicPr>
          <p:cNvPr descr="This timer silently counts down to 0:00, then alerts you that time is up with a gentle beep sound." id="207" name="Google Shape;207;p25" title="10 Minute Timer">
            <a:hlinkClick r:id="rId3"/>
          </p:cNvPr>
          <p:cNvPicPr preferRelativeResize="0"/>
          <p:nvPr/>
        </p:nvPicPr>
        <p:blipFill>
          <a:blip r:embed="rId4">
            <a:alphaModFix/>
          </a:blip>
          <a:stretch>
            <a:fillRect/>
          </a:stretch>
        </p:blipFill>
        <p:spPr>
          <a:xfrm>
            <a:off x="6529378" y="3183675"/>
            <a:ext cx="1990080" cy="11194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6"/>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Exit Ticket</a:t>
            </a:r>
            <a:endParaRPr/>
          </a:p>
        </p:txBody>
      </p:sp>
      <p:sp>
        <p:nvSpPr>
          <p:cNvPr id="213" name="Google Shape;213;p26"/>
          <p:cNvSpPr txBox="1"/>
          <p:nvPr>
            <p:ph idx="1" type="body"/>
          </p:nvPr>
        </p:nvSpPr>
        <p:spPr>
          <a:xfrm>
            <a:off x="208250" y="1025725"/>
            <a:ext cx="8629200" cy="395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Complete the following exit ticket on your exit ticket paper and turn into the teacher.</a:t>
            </a:r>
            <a:endParaRPr/>
          </a:p>
          <a:p>
            <a:pPr indent="0" lvl="0" marL="0" rtl="0" algn="l">
              <a:spcBef>
                <a:spcPts val="1600"/>
              </a:spcBef>
              <a:spcAft>
                <a:spcPts val="0"/>
              </a:spcAft>
              <a:buNone/>
            </a:pPr>
            <a:r>
              <a:rPr lang="en"/>
              <a:t>Person A: “We should have less homework.”</a:t>
            </a:r>
            <a:endParaRPr/>
          </a:p>
          <a:p>
            <a:pPr indent="0" lvl="0" marL="0" rtl="0" algn="l">
              <a:spcBef>
                <a:spcPts val="1600"/>
              </a:spcBef>
              <a:spcAft>
                <a:spcPts val="0"/>
              </a:spcAft>
              <a:buNone/>
            </a:pPr>
            <a:r>
              <a:rPr lang="en"/>
              <a:t>Straw Man</a:t>
            </a:r>
            <a:r>
              <a:rPr lang="en"/>
              <a:t>: </a:t>
            </a:r>
            <a:r>
              <a:rPr i="1" lang="en"/>
              <a:t>“So you’re saying students should never learn anything?”</a:t>
            </a:r>
            <a:endParaRPr i="1"/>
          </a:p>
          <a:p>
            <a:pPr indent="0" lvl="0" marL="0" rtl="0" algn="l">
              <a:spcBef>
                <a:spcPts val="1600"/>
              </a:spcBef>
              <a:spcAft>
                <a:spcPts val="0"/>
              </a:spcAft>
              <a:buNone/>
            </a:pPr>
            <a:r>
              <a:rPr lang="en"/>
              <a:t>Complete the Steel Man part of the argument.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descr="This timer silently counts down to 0:00, then alerts you that time is up with a gentle beep sound." id="214" name="Google Shape;214;p26" title="5 Minute Timer">
            <a:hlinkClick r:id="rId3"/>
          </p:cNvPr>
          <p:cNvPicPr preferRelativeResize="0"/>
          <p:nvPr/>
        </p:nvPicPr>
        <p:blipFill>
          <a:blip r:embed="rId4">
            <a:alphaModFix/>
          </a:blip>
          <a:stretch>
            <a:fillRect/>
          </a:stretch>
        </p:blipFill>
        <p:spPr>
          <a:xfrm>
            <a:off x="7008700" y="3708775"/>
            <a:ext cx="1828750" cy="10286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27"/>
          <p:cNvSpPr txBox="1"/>
          <p:nvPr>
            <p:ph type="title"/>
          </p:nvPr>
        </p:nvSpPr>
        <p:spPr>
          <a:xfrm>
            <a:off x="790842" y="66900"/>
            <a:ext cx="1638300" cy="476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Friday</a:t>
            </a:r>
            <a:endParaRPr/>
          </a:p>
        </p:txBody>
      </p:sp>
      <p:sp>
        <p:nvSpPr>
          <p:cNvPr id="220" name="Google Shape;220;p27"/>
          <p:cNvSpPr txBox="1"/>
          <p:nvPr>
            <p:ph idx="1" type="subTitle"/>
          </p:nvPr>
        </p:nvSpPr>
        <p:spPr>
          <a:xfrm>
            <a:off x="790767" y="543450"/>
            <a:ext cx="1638300" cy="7989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lang="en" sz="5300"/>
              <a:t>9</a:t>
            </a:r>
            <a:endParaRPr sz="5300"/>
          </a:p>
        </p:txBody>
      </p:sp>
      <p:sp>
        <p:nvSpPr>
          <p:cNvPr id="221" name="Google Shape;221;p27"/>
          <p:cNvSpPr txBox="1"/>
          <p:nvPr>
            <p:ph idx="2" type="title"/>
          </p:nvPr>
        </p:nvSpPr>
        <p:spPr>
          <a:xfrm>
            <a:off x="4058300" y="208125"/>
            <a:ext cx="4102800" cy="447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Bellringer</a:t>
            </a:r>
            <a:endParaRPr/>
          </a:p>
        </p:txBody>
      </p:sp>
      <p:sp>
        <p:nvSpPr>
          <p:cNvPr id="222" name="Google Shape;222;p27"/>
          <p:cNvSpPr txBox="1"/>
          <p:nvPr>
            <p:ph idx="3" type="body"/>
          </p:nvPr>
        </p:nvSpPr>
        <p:spPr>
          <a:xfrm>
            <a:off x="3395500" y="810175"/>
            <a:ext cx="5426100" cy="399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Who is the most trustworthy person in your life? Why do you trust them? </a:t>
            </a:r>
            <a:endParaRPr sz="2400"/>
          </a:p>
          <a:p>
            <a:pPr indent="0" lvl="0" marL="0" rtl="0" algn="l">
              <a:spcBef>
                <a:spcPts val="1600"/>
              </a:spcBef>
              <a:spcAft>
                <a:spcPts val="0"/>
              </a:spcAft>
              <a:buNone/>
            </a:pPr>
            <a:r>
              <a:t/>
            </a:r>
            <a:endParaRPr sz="2400"/>
          </a:p>
          <a:p>
            <a:pPr indent="0" lvl="0" marL="0" rtl="0" algn="l">
              <a:spcBef>
                <a:spcPts val="1600"/>
              </a:spcBef>
              <a:spcAft>
                <a:spcPts val="1600"/>
              </a:spcAft>
              <a:buNone/>
            </a:pPr>
            <a:r>
              <a:rPr lang="en" sz="2400"/>
              <a:t>***Use a Ethos Approach.</a:t>
            </a:r>
            <a:endParaRPr sz="2400"/>
          </a:p>
        </p:txBody>
      </p:sp>
      <p:sp>
        <p:nvSpPr>
          <p:cNvPr id="223" name="Google Shape;223;p27"/>
          <p:cNvSpPr txBox="1"/>
          <p:nvPr>
            <p:ph idx="4" type="body"/>
          </p:nvPr>
        </p:nvSpPr>
        <p:spPr>
          <a:xfrm>
            <a:off x="52025" y="1731850"/>
            <a:ext cx="3158700" cy="1731300"/>
          </a:xfrm>
          <a:prstGeom prst="rect">
            <a:avLst/>
          </a:prstGeom>
        </p:spPr>
        <p:txBody>
          <a:bodyPr anchorCtr="0" anchor="t" bIns="91425" lIns="91425" spcFirstLastPara="1" rIns="91425" wrap="square" tIns="91425">
            <a:normAutofit fontScale="85000" lnSpcReduction="20000"/>
          </a:bodyPr>
          <a:lstStyle/>
          <a:p>
            <a:pPr indent="0" lvl="0" marL="0" rtl="0" algn="l">
              <a:lnSpc>
                <a:spcPct val="95000"/>
              </a:lnSpc>
              <a:spcBef>
                <a:spcPts val="0"/>
              </a:spcBef>
              <a:spcAft>
                <a:spcPts val="0"/>
              </a:spcAft>
              <a:buClr>
                <a:schemeClr val="dk1"/>
              </a:buClr>
              <a:buSzPct val="67485"/>
              <a:buFont typeface="Arial"/>
              <a:buNone/>
            </a:pPr>
            <a:r>
              <a:rPr b="1" lang="en" sz="1630"/>
              <a:t>We Will: </a:t>
            </a:r>
            <a:r>
              <a:rPr lang="en" sz="1630"/>
              <a:t>Define the four types of "Dystopian Controls" and identify them in media to prepare for reading 1984.</a:t>
            </a:r>
            <a:endParaRPr sz="1630"/>
          </a:p>
          <a:p>
            <a:pPr indent="0" lvl="0" marL="0" rtl="0" algn="l">
              <a:lnSpc>
                <a:spcPct val="95000"/>
              </a:lnSpc>
              <a:spcBef>
                <a:spcPts val="0"/>
              </a:spcBef>
              <a:spcAft>
                <a:spcPts val="0"/>
              </a:spcAft>
              <a:buClr>
                <a:schemeClr val="dk1"/>
              </a:buClr>
              <a:buSzPct val="67485"/>
              <a:buFont typeface="Arial"/>
              <a:buNone/>
            </a:pPr>
            <a:r>
              <a:t/>
            </a:r>
            <a:endParaRPr b="1" sz="1630"/>
          </a:p>
          <a:p>
            <a:pPr indent="0" lvl="0" marL="0" rtl="0" algn="l">
              <a:lnSpc>
                <a:spcPct val="95000"/>
              </a:lnSpc>
              <a:spcBef>
                <a:spcPts val="0"/>
              </a:spcBef>
              <a:spcAft>
                <a:spcPts val="0"/>
              </a:spcAft>
              <a:buClr>
                <a:schemeClr val="dk1"/>
              </a:buClr>
              <a:buSzPct val="67485"/>
              <a:buFont typeface="Arial"/>
              <a:buNone/>
            </a:pPr>
            <a:r>
              <a:rPr b="1" lang="en" sz="1630"/>
              <a:t>I Will: </a:t>
            </a:r>
            <a:r>
              <a:rPr lang="en" sz="1630"/>
              <a:t>Participate in a "Safe Zone" discussion about Student IDs, comparing the policy to Driver's Licenses using evidence.</a:t>
            </a:r>
            <a:endParaRPr sz="1630"/>
          </a:p>
        </p:txBody>
      </p:sp>
      <p:sp>
        <p:nvSpPr>
          <p:cNvPr id="224" name="Google Shape;224;p27"/>
          <p:cNvSpPr txBox="1"/>
          <p:nvPr>
            <p:ph idx="5" type="subTitle"/>
          </p:nvPr>
        </p:nvSpPr>
        <p:spPr>
          <a:xfrm>
            <a:off x="200675" y="3820450"/>
            <a:ext cx="2809500" cy="1146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Notebook/Binder</a:t>
            </a:r>
            <a:endParaRPr/>
          </a:p>
          <a:p>
            <a:pPr indent="-342900" lvl="0" marL="457200" rtl="0" algn="l">
              <a:spcBef>
                <a:spcPts val="0"/>
              </a:spcBef>
              <a:spcAft>
                <a:spcPts val="0"/>
              </a:spcAft>
              <a:buSzPts val="1800"/>
              <a:buChar char="●"/>
            </a:pPr>
            <a:r>
              <a:rPr lang="en"/>
              <a:t>Pencil (sharpened)</a:t>
            </a:r>
            <a:endParaRPr/>
          </a:p>
        </p:txBody>
      </p:sp>
      <p:sp>
        <p:nvSpPr>
          <p:cNvPr id="225" name="Google Shape;225;p27"/>
          <p:cNvSpPr txBox="1"/>
          <p:nvPr/>
        </p:nvSpPr>
        <p:spPr>
          <a:xfrm>
            <a:off x="4032900" y="208125"/>
            <a:ext cx="1078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latin typeface="Rubik Dirt"/>
                <a:ea typeface="Rubik Dirt"/>
                <a:cs typeface="Rubik Dirt"/>
                <a:sym typeface="Rubik Dirt"/>
              </a:rPr>
              <a:t>2026</a:t>
            </a:r>
            <a:endParaRPr sz="2500">
              <a:solidFill>
                <a:schemeClr val="dk1"/>
              </a:solidFill>
              <a:latin typeface="Rubik Dirt"/>
              <a:ea typeface="Rubik Dirt"/>
              <a:cs typeface="Rubik Dirt"/>
              <a:sym typeface="Rubik Dirt"/>
            </a:endParaRPr>
          </a:p>
        </p:txBody>
      </p:sp>
      <p:pic>
        <p:nvPicPr>
          <p:cNvPr descr="This timer silently counts down to 0:00, then alerts you that time is up with a gentle beep sound." id="226" name="Google Shape;226;p27" title="5 Minute Timer">
            <a:hlinkClick r:id="rId3"/>
          </p:cNvPr>
          <p:cNvPicPr preferRelativeResize="0"/>
          <p:nvPr/>
        </p:nvPicPr>
        <p:blipFill>
          <a:blip r:embed="rId4">
            <a:alphaModFix/>
          </a:blip>
          <a:stretch>
            <a:fillRect/>
          </a:stretch>
        </p:blipFill>
        <p:spPr>
          <a:xfrm>
            <a:off x="7723743" y="0"/>
            <a:ext cx="1420257" cy="7989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8"/>
          <p:cNvSpPr txBox="1"/>
          <p:nvPr>
            <p:ph type="title"/>
          </p:nvPr>
        </p:nvSpPr>
        <p:spPr>
          <a:xfrm>
            <a:off x="790842" y="66900"/>
            <a:ext cx="1638300" cy="476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Friday</a:t>
            </a:r>
            <a:endParaRPr/>
          </a:p>
        </p:txBody>
      </p:sp>
      <p:sp>
        <p:nvSpPr>
          <p:cNvPr id="232" name="Google Shape;232;p28"/>
          <p:cNvSpPr txBox="1"/>
          <p:nvPr>
            <p:ph idx="1" type="subTitle"/>
          </p:nvPr>
        </p:nvSpPr>
        <p:spPr>
          <a:xfrm>
            <a:off x="790767" y="543450"/>
            <a:ext cx="1638300" cy="7989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lang="en" sz="5300"/>
              <a:t>9</a:t>
            </a:r>
            <a:endParaRPr sz="5300"/>
          </a:p>
        </p:txBody>
      </p:sp>
      <p:sp>
        <p:nvSpPr>
          <p:cNvPr id="233" name="Google Shape;233;p28"/>
          <p:cNvSpPr txBox="1"/>
          <p:nvPr>
            <p:ph idx="2" type="title"/>
          </p:nvPr>
        </p:nvSpPr>
        <p:spPr>
          <a:xfrm>
            <a:off x="4058300" y="208125"/>
            <a:ext cx="4102800" cy="447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Alternative Bellringer</a:t>
            </a:r>
            <a:endParaRPr/>
          </a:p>
        </p:txBody>
      </p:sp>
      <p:sp>
        <p:nvSpPr>
          <p:cNvPr id="234" name="Google Shape;234;p28"/>
          <p:cNvSpPr txBox="1"/>
          <p:nvPr>
            <p:ph idx="3" type="body"/>
          </p:nvPr>
        </p:nvSpPr>
        <p:spPr>
          <a:xfrm>
            <a:off x="3395500" y="810175"/>
            <a:ext cx="5426100" cy="399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"Would you live in a world with ZERO crime if it meant the government had to read all your text messages to catch the bad guys? Why or why not?"</a:t>
            </a:r>
            <a:endParaRPr sz="2400"/>
          </a:p>
          <a:p>
            <a:pPr indent="0" lvl="0" marL="0" rtl="0" algn="l">
              <a:spcBef>
                <a:spcPts val="1600"/>
              </a:spcBef>
              <a:spcAft>
                <a:spcPts val="1600"/>
              </a:spcAft>
              <a:buNone/>
            </a:pPr>
            <a:r>
              <a:rPr lang="en" sz="2400"/>
              <a:t>**</a:t>
            </a:r>
            <a:r>
              <a:rPr b="1" i="1" lang="en" sz="2400"/>
              <a:t>Answer using a Logical Approach</a:t>
            </a:r>
            <a:r>
              <a:rPr lang="en" sz="2400"/>
              <a:t>**</a:t>
            </a:r>
            <a:endParaRPr sz="2400"/>
          </a:p>
        </p:txBody>
      </p:sp>
      <p:sp>
        <p:nvSpPr>
          <p:cNvPr id="235" name="Google Shape;235;p28"/>
          <p:cNvSpPr txBox="1"/>
          <p:nvPr>
            <p:ph idx="4" type="body"/>
          </p:nvPr>
        </p:nvSpPr>
        <p:spPr>
          <a:xfrm>
            <a:off x="52025" y="1731850"/>
            <a:ext cx="3158700" cy="1731300"/>
          </a:xfrm>
          <a:prstGeom prst="rect">
            <a:avLst/>
          </a:prstGeom>
        </p:spPr>
        <p:txBody>
          <a:bodyPr anchorCtr="0" anchor="t" bIns="91425" lIns="91425" spcFirstLastPara="1" rIns="91425" wrap="square" tIns="91425">
            <a:normAutofit fontScale="85000" lnSpcReduction="20000"/>
          </a:bodyPr>
          <a:lstStyle/>
          <a:p>
            <a:pPr indent="0" lvl="0" marL="0" rtl="0" algn="l">
              <a:lnSpc>
                <a:spcPct val="95000"/>
              </a:lnSpc>
              <a:spcBef>
                <a:spcPts val="0"/>
              </a:spcBef>
              <a:spcAft>
                <a:spcPts val="0"/>
              </a:spcAft>
              <a:buClr>
                <a:schemeClr val="dk1"/>
              </a:buClr>
              <a:buSzPct val="67485"/>
              <a:buFont typeface="Arial"/>
              <a:buNone/>
            </a:pPr>
            <a:r>
              <a:rPr b="1" lang="en" sz="1630"/>
              <a:t>We Will: </a:t>
            </a:r>
            <a:r>
              <a:rPr lang="en" sz="1630"/>
              <a:t>Define the four types of "Dystopian Controls" and identify them in media to prepare for reading 1984.</a:t>
            </a:r>
            <a:endParaRPr sz="1630"/>
          </a:p>
          <a:p>
            <a:pPr indent="0" lvl="0" marL="0" rtl="0" algn="l">
              <a:lnSpc>
                <a:spcPct val="95000"/>
              </a:lnSpc>
              <a:spcBef>
                <a:spcPts val="0"/>
              </a:spcBef>
              <a:spcAft>
                <a:spcPts val="0"/>
              </a:spcAft>
              <a:buClr>
                <a:schemeClr val="dk1"/>
              </a:buClr>
              <a:buSzPct val="67485"/>
              <a:buFont typeface="Arial"/>
              <a:buNone/>
            </a:pPr>
            <a:r>
              <a:t/>
            </a:r>
            <a:endParaRPr b="1" sz="1630"/>
          </a:p>
          <a:p>
            <a:pPr indent="0" lvl="0" marL="0" rtl="0" algn="l">
              <a:lnSpc>
                <a:spcPct val="95000"/>
              </a:lnSpc>
              <a:spcBef>
                <a:spcPts val="0"/>
              </a:spcBef>
              <a:spcAft>
                <a:spcPts val="0"/>
              </a:spcAft>
              <a:buClr>
                <a:schemeClr val="dk1"/>
              </a:buClr>
              <a:buSzPct val="67485"/>
              <a:buFont typeface="Arial"/>
              <a:buNone/>
            </a:pPr>
            <a:r>
              <a:rPr b="1" lang="en" sz="1630"/>
              <a:t>I Will: </a:t>
            </a:r>
            <a:r>
              <a:rPr lang="en" sz="1630"/>
              <a:t>Participate in a "Safe Zone" discussion about Student IDs, comparing the policy to Driver's Licenses using evidence.</a:t>
            </a:r>
            <a:endParaRPr sz="1630"/>
          </a:p>
        </p:txBody>
      </p:sp>
      <p:sp>
        <p:nvSpPr>
          <p:cNvPr id="236" name="Google Shape;236;p28"/>
          <p:cNvSpPr txBox="1"/>
          <p:nvPr>
            <p:ph idx="5" type="subTitle"/>
          </p:nvPr>
        </p:nvSpPr>
        <p:spPr>
          <a:xfrm>
            <a:off x="200675" y="3820450"/>
            <a:ext cx="2809500" cy="1146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Notebook/Binder</a:t>
            </a:r>
            <a:endParaRPr/>
          </a:p>
          <a:p>
            <a:pPr indent="-342900" lvl="0" marL="457200" rtl="0" algn="l">
              <a:spcBef>
                <a:spcPts val="0"/>
              </a:spcBef>
              <a:spcAft>
                <a:spcPts val="0"/>
              </a:spcAft>
              <a:buSzPts val="1800"/>
              <a:buChar char="●"/>
            </a:pPr>
            <a:r>
              <a:rPr lang="en"/>
              <a:t>Pencil (sharpened)</a:t>
            </a:r>
            <a:endParaRPr/>
          </a:p>
        </p:txBody>
      </p:sp>
      <p:sp>
        <p:nvSpPr>
          <p:cNvPr id="237" name="Google Shape;237;p28"/>
          <p:cNvSpPr txBox="1"/>
          <p:nvPr/>
        </p:nvSpPr>
        <p:spPr>
          <a:xfrm>
            <a:off x="2490425" y="20550"/>
            <a:ext cx="1078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latin typeface="Rubik Dirt"/>
                <a:ea typeface="Rubik Dirt"/>
                <a:cs typeface="Rubik Dirt"/>
                <a:sym typeface="Rubik Dirt"/>
              </a:rPr>
              <a:t>2026</a:t>
            </a:r>
            <a:endParaRPr sz="2500">
              <a:solidFill>
                <a:schemeClr val="dk1"/>
              </a:solidFill>
              <a:latin typeface="Rubik Dirt"/>
              <a:ea typeface="Rubik Dirt"/>
              <a:cs typeface="Rubik Dirt"/>
              <a:sym typeface="Rubik Dir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1" name="Shape 241"/>
        <p:cNvGrpSpPr/>
        <p:nvPr/>
      </p:nvGrpSpPr>
      <p:grpSpPr>
        <a:xfrm>
          <a:off x="0" y="0"/>
          <a:ext cx="0" cy="0"/>
          <a:chOff x="0" y="0"/>
          <a:chExt cx="0" cy="0"/>
        </a:xfrm>
      </p:grpSpPr>
      <p:sp>
        <p:nvSpPr>
          <p:cNvPr id="242" name="Google Shape;242;p29"/>
          <p:cNvSpPr txBox="1"/>
          <p:nvPr>
            <p:ph idx="1" type="body"/>
          </p:nvPr>
        </p:nvSpPr>
        <p:spPr>
          <a:xfrm>
            <a:off x="343325" y="237850"/>
            <a:ext cx="2278500" cy="21777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b="1" lang="en"/>
              <a:t>Agenda:</a:t>
            </a:r>
            <a:endParaRPr b="1"/>
          </a:p>
          <a:p>
            <a:pPr indent="-342900" lvl="0" marL="457200" rtl="0" algn="l">
              <a:lnSpc>
                <a:spcPct val="100000"/>
              </a:lnSpc>
              <a:spcBef>
                <a:spcPts val="1600"/>
              </a:spcBef>
              <a:spcAft>
                <a:spcPts val="0"/>
              </a:spcAft>
              <a:buSzPts val="1800"/>
              <a:buChar char="-"/>
            </a:pPr>
            <a:r>
              <a:rPr lang="en"/>
              <a:t>Notes</a:t>
            </a:r>
            <a:endParaRPr/>
          </a:p>
          <a:p>
            <a:pPr indent="-342900" lvl="0" marL="457200" rtl="0" algn="l">
              <a:lnSpc>
                <a:spcPct val="100000"/>
              </a:lnSpc>
              <a:spcBef>
                <a:spcPts val="0"/>
              </a:spcBef>
              <a:spcAft>
                <a:spcPts val="0"/>
              </a:spcAft>
              <a:buSzPts val="1800"/>
              <a:buChar char="-"/>
            </a:pPr>
            <a:r>
              <a:rPr lang="en"/>
              <a:t>Clip</a:t>
            </a:r>
            <a:endParaRPr/>
          </a:p>
          <a:p>
            <a:pPr indent="-342900" lvl="0" marL="457200" rtl="0" algn="l">
              <a:lnSpc>
                <a:spcPct val="100000"/>
              </a:lnSpc>
              <a:spcBef>
                <a:spcPts val="0"/>
              </a:spcBef>
              <a:spcAft>
                <a:spcPts val="0"/>
              </a:spcAft>
              <a:buSzPts val="1800"/>
              <a:buChar char="-"/>
            </a:pPr>
            <a:r>
              <a:rPr lang="en"/>
              <a:t>TImeline Activity</a:t>
            </a:r>
            <a:endParaRPr/>
          </a:p>
          <a:p>
            <a:pPr indent="-342900" lvl="0" marL="457200" rtl="0" algn="l">
              <a:lnSpc>
                <a:spcPct val="100000"/>
              </a:lnSpc>
              <a:spcBef>
                <a:spcPts val="0"/>
              </a:spcBef>
              <a:spcAft>
                <a:spcPts val="0"/>
              </a:spcAft>
              <a:buSzPts val="1800"/>
              <a:buChar char="-"/>
            </a:pPr>
            <a:r>
              <a:rPr lang="en"/>
              <a:t>Identify Controls.</a:t>
            </a:r>
            <a:endParaRPr/>
          </a:p>
        </p:txBody>
      </p:sp>
      <p:sp>
        <p:nvSpPr>
          <p:cNvPr id="243" name="Google Shape;243;p29"/>
          <p:cNvSpPr txBox="1"/>
          <p:nvPr>
            <p:ph idx="2" type="body"/>
          </p:nvPr>
        </p:nvSpPr>
        <p:spPr>
          <a:xfrm>
            <a:off x="384038" y="2745475"/>
            <a:ext cx="2073900" cy="2177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Participation Expectations:</a:t>
            </a:r>
            <a:endParaRPr b="1"/>
          </a:p>
          <a:p>
            <a:pPr indent="-342900" lvl="0" marL="457200" rtl="0" algn="l">
              <a:spcBef>
                <a:spcPts val="1600"/>
              </a:spcBef>
              <a:spcAft>
                <a:spcPts val="0"/>
              </a:spcAft>
              <a:buSzPts val="1800"/>
              <a:buChar char="●"/>
            </a:pPr>
            <a:r>
              <a:rPr b="1" lang="en"/>
              <a:t>Write in your journal</a:t>
            </a:r>
            <a:endParaRPr b="1"/>
          </a:p>
        </p:txBody>
      </p:sp>
      <p:sp>
        <p:nvSpPr>
          <p:cNvPr id="244" name="Google Shape;244;p29"/>
          <p:cNvSpPr txBox="1"/>
          <p:nvPr>
            <p:ph type="title"/>
          </p:nvPr>
        </p:nvSpPr>
        <p:spPr>
          <a:xfrm>
            <a:off x="27383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Notes: Utopia Vs. </a:t>
            </a:r>
            <a:r>
              <a:rPr lang="en"/>
              <a:t>Dystopia</a:t>
            </a:r>
            <a:r>
              <a:rPr lang="en"/>
              <a:t> </a:t>
            </a:r>
            <a:endParaRPr/>
          </a:p>
        </p:txBody>
      </p:sp>
      <p:sp>
        <p:nvSpPr>
          <p:cNvPr id="245" name="Google Shape;245;p29"/>
          <p:cNvSpPr txBox="1"/>
          <p:nvPr>
            <p:ph idx="3" type="body"/>
          </p:nvPr>
        </p:nvSpPr>
        <p:spPr>
          <a:xfrm>
            <a:off x="2817625" y="810175"/>
            <a:ext cx="60522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rgbClr val="FF0000"/>
                </a:solidFill>
              </a:rPr>
              <a:t>Utopia:</a:t>
            </a:r>
            <a:r>
              <a:rPr lang="en">
                <a:solidFill>
                  <a:srgbClr val="FF0000"/>
                </a:solidFill>
              </a:rPr>
              <a:t> A place, state, or condition that is ideally perfect </a:t>
            </a:r>
            <a:r>
              <a:rPr lang="en"/>
              <a:t>(politics, laws, customs).</a:t>
            </a:r>
            <a:endParaRPr/>
          </a:p>
          <a:p>
            <a:pPr indent="0" lvl="0" marL="0" rtl="0" algn="l">
              <a:spcBef>
                <a:spcPts val="1600"/>
              </a:spcBef>
              <a:spcAft>
                <a:spcPts val="1600"/>
              </a:spcAft>
              <a:buNone/>
            </a:pPr>
            <a:r>
              <a:rPr b="1" lang="en">
                <a:solidFill>
                  <a:srgbClr val="FF0000"/>
                </a:solidFill>
              </a:rPr>
              <a:t>Dystopia:</a:t>
            </a:r>
            <a:r>
              <a:rPr lang="en">
                <a:solidFill>
                  <a:srgbClr val="FF0000"/>
                </a:solidFill>
              </a:rPr>
              <a:t> A futuristic, imagined universe where societal control and the illusion of a perfect society are maintained through strict control.</a:t>
            </a:r>
            <a:endParaRPr>
              <a:solidFill>
                <a:srgbClr val="FF0000"/>
              </a:solidFill>
            </a:endParaRPr>
          </a:p>
        </p:txBody>
      </p:sp>
      <p:pic>
        <p:nvPicPr>
          <p:cNvPr descr="This timer silently counts down to 0:00, then alerts you that time is up with a gentle beep sound." id="246" name="Google Shape;246;p29" title="5 Minute Timer">
            <a:hlinkClick r:id="rId4"/>
          </p:cNvPr>
          <p:cNvPicPr preferRelativeResize="0"/>
          <p:nvPr/>
        </p:nvPicPr>
        <p:blipFill>
          <a:blip r:embed="rId5">
            <a:alphaModFix/>
          </a:blip>
          <a:stretch>
            <a:fillRect/>
          </a:stretch>
        </p:blipFill>
        <p:spPr>
          <a:xfrm>
            <a:off x="6688003" y="3504850"/>
            <a:ext cx="2009800" cy="1130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2" name="Shape 92"/>
        <p:cNvGrpSpPr/>
        <p:nvPr/>
      </p:nvGrpSpPr>
      <p:grpSpPr>
        <a:xfrm>
          <a:off x="0" y="0"/>
          <a:ext cx="0" cy="0"/>
          <a:chOff x="0" y="0"/>
          <a:chExt cx="0" cy="0"/>
        </a:xfrm>
      </p:grpSpPr>
      <p:sp>
        <p:nvSpPr>
          <p:cNvPr id="93" name="Google Shape;93;p12"/>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Notes Expectations</a:t>
            </a:r>
            <a:endParaRPr/>
          </a:p>
        </p:txBody>
      </p:sp>
      <p:sp>
        <p:nvSpPr>
          <p:cNvPr id="94" name="Google Shape;94;p12"/>
          <p:cNvSpPr txBox="1"/>
          <p:nvPr>
            <p:ph idx="1" type="body"/>
          </p:nvPr>
        </p:nvSpPr>
        <p:spPr>
          <a:xfrm>
            <a:off x="319600" y="1025725"/>
            <a:ext cx="8517900" cy="395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300"/>
              <a:t>In your notebook - Take a post-it note and mark the page you are starting on for Semester 2 notes. Write </a:t>
            </a:r>
            <a:r>
              <a:rPr lang="en" sz="3300"/>
              <a:t>whats</a:t>
            </a:r>
            <a:r>
              <a:rPr lang="en" sz="3300"/>
              <a:t> in </a:t>
            </a:r>
            <a:r>
              <a:rPr lang="en" sz="3300">
                <a:solidFill>
                  <a:srgbClr val="FF0000"/>
                </a:solidFill>
              </a:rPr>
              <a:t>RED.</a:t>
            </a:r>
            <a:endParaRPr sz="3300">
              <a:solidFill>
                <a:srgbClr val="FF0000"/>
              </a:solidFill>
            </a:endParaRPr>
          </a:p>
          <a:p>
            <a:pPr indent="0" lvl="0" marL="0" rtl="0" algn="l">
              <a:spcBef>
                <a:spcPts val="1600"/>
              </a:spcBef>
              <a:spcAft>
                <a:spcPts val="0"/>
              </a:spcAft>
              <a:buNone/>
            </a:pPr>
            <a:r>
              <a:rPr lang="en" sz="3300"/>
              <a:t>Title page: </a:t>
            </a:r>
            <a:r>
              <a:rPr lang="en" sz="3300">
                <a:solidFill>
                  <a:srgbClr val="FF0000"/>
                </a:solidFill>
              </a:rPr>
              <a:t>Rhetorical Appeals</a:t>
            </a:r>
            <a:endParaRPr sz="3300">
              <a:solidFill>
                <a:srgbClr val="FF0000"/>
              </a:solidFill>
            </a:endParaRPr>
          </a:p>
          <a:p>
            <a:pPr indent="0" lvl="0" marL="0" rtl="0" algn="l">
              <a:spcBef>
                <a:spcPts val="1600"/>
              </a:spcBef>
              <a:spcAft>
                <a:spcPts val="1600"/>
              </a:spcAft>
              <a:buNone/>
            </a:pPr>
            <a:r>
              <a:rPr lang="en" sz="3300"/>
              <a:t>Subtitle: </a:t>
            </a:r>
            <a:r>
              <a:rPr lang="en" sz="3300">
                <a:solidFill>
                  <a:srgbClr val="FF0000"/>
                </a:solidFill>
              </a:rPr>
              <a:t>The Art Of Persuasion</a:t>
            </a:r>
            <a:endParaRPr sz="3300">
              <a:solidFill>
                <a:srgbClr val="FF0000"/>
              </a:solidFill>
            </a:endParaRPr>
          </a:p>
        </p:txBody>
      </p:sp>
      <p:pic>
        <p:nvPicPr>
          <p:cNvPr descr="This timer silently counts down to 0:00, then alerts you that time is up with a gentle beep sound." id="95" name="Google Shape;95;p12" title="5 Minute Timer">
            <a:hlinkClick r:id="rId4"/>
          </p:cNvPr>
          <p:cNvPicPr preferRelativeResize="0"/>
          <p:nvPr/>
        </p:nvPicPr>
        <p:blipFill>
          <a:blip r:embed="rId5">
            <a:alphaModFix/>
          </a:blip>
          <a:stretch>
            <a:fillRect/>
          </a:stretch>
        </p:blipFill>
        <p:spPr>
          <a:xfrm>
            <a:off x="6992975" y="3340575"/>
            <a:ext cx="1682225" cy="9462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0" name="Shape 250"/>
        <p:cNvGrpSpPr/>
        <p:nvPr/>
      </p:nvGrpSpPr>
      <p:grpSpPr>
        <a:xfrm>
          <a:off x="0" y="0"/>
          <a:ext cx="0" cy="0"/>
          <a:chOff x="0" y="0"/>
          <a:chExt cx="0" cy="0"/>
        </a:xfrm>
      </p:grpSpPr>
      <p:sp>
        <p:nvSpPr>
          <p:cNvPr id="251" name="Google Shape;251;p30"/>
          <p:cNvSpPr txBox="1"/>
          <p:nvPr>
            <p:ph idx="1" type="body"/>
          </p:nvPr>
        </p:nvSpPr>
        <p:spPr>
          <a:xfrm>
            <a:off x="343325" y="237850"/>
            <a:ext cx="2278500" cy="2177700"/>
          </a:xfrm>
          <a:prstGeom prst="rect">
            <a:avLst/>
          </a:prstGeom>
        </p:spPr>
        <p:txBody>
          <a:bodyPr anchorCtr="0" anchor="t" bIns="91425" lIns="91425" spcFirstLastPara="1" rIns="91425" wrap="square" tIns="91425">
            <a:normAutofit fontScale="92500"/>
          </a:bodyPr>
          <a:lstStyle/>
          <a:p>
            <a:pPr indent="0" lvl="0" marL="0" rtl="0" algn="ctr">
              <a:spcBef>
                <a:spcPts val="0"/>
              </a:spcBef>
              <a:spcAft>
                <a:spcPts val="0"/>
              </a:spcAft>
              <a:buNone/>
            </a:pPr>
            <a:r>
              <a:rPr b="1" lang="en"/>
              <a:t>Agenda:</a:t>
            </a:r>
            <a:endParaRPr b="1"/>
          </a:p>
          <a:p>
            <a:pPr indent="-334328" lvl="0" marL="457200" rtl="0" algn="l">
              <a:lnSpc>
                <a:spcPct val="100000"/>
              </a:lnSpc>
              <a:spcBef>
                <a:spcPts val="1600"/>
              </a:spcBef>
              <a:spcAft>
                <a:spcPts val="0"/>
              </a:spcAft>
              <a:buSzPct val="100000"/>
              <a:buChar char="-"/>
            </a:pPr>
            <a:r>
              <a:rPr lang="en"/>
              <a:t>Notes</a:t>
            </a:r>
            <a:endParaRPr/>
          </a:p>
          <a:p>
            <a:pPr indent="-334328" lvl="0" marL="457200" rtl="0" algn="l">
              <a:lnSpc>
                <a:spcPct val="100000"/>
              </a:lnSpc>
              <a:spcBef>
                <a:spcPts val="0"/>
              </a:spcBef>
              <a:spcAft>
                <a:spcPts val="0"/>
              </a:spcAft>
              <a:buSzPct val="100000"/>
              <a:buChar char="-"/>
            </a:pPr>
            <a:r>
              <a:rPr lang="en"/>
              <a:t>Clip</a:t>
            </a:r>
            <a:endParaRPr/>
          </a:p>
          <a:p>
            <a:pPr indent="-334328" lvl="0" marL="457200" rtl="0" algn="l">
              <a:lnSpc>
                <a:spcPct val="100000"/>
              </a:lnSpc>
              <a:spcBef>
                <a:spcPts val="0"/>
              </a:spcBef>
              <a:spcAft>
                <a:spcPts val="0"/>
              </a:spcAft>
              <a:buSzPct val="100000"/>
              <a:buChar char="-"/>
            </a:pPr>
            <a:r>
              <a:rPr lang="en"/>
              <a:t>TImeline Activity</a:t>
            </a:r>
            <a:endParaRPr/>
          </a:p>
          <a:p>
            <a:pPr indent="-334328" lvl="0" marL="457200" rtl="0" algn="l">
              <a:lnSpc>
                <a:spcPct val="100000"/>
              </a:lnSpc>
              <a:spcBef>
                <a:spcPts val="0"/>
              </a:spcBef>
              <a:spcAft>
                <a:spcPts val="0"/>
              </a:spcAft>
              <a:buSzPct val="100000"/>
              <a:buChar char="-"/>
            </a:pPr>
            <a:r>
              <a:rPr lang="en"/>
              <a:t>Identify Controls.</a:t>
            </a:r>
            <a:endParaRPr/>
          </a:p>
          <a:p>
            <a:pPr indent="0" lvl="0" marL="0" rtl="0" algn="l">
              <a:spcBef>
                <a:spcPts val="0"/>
              </a:spcBef>
              <a:spcAft>
                <a:spcPts val="1600"/>
              </a:spcAft>
              <a:buNone/>
            </a:pPr>
            <a:r>
              <a:t/>
            </a:r>
            <a:endParaRPr b="1"/>
          </a:p>
        </p:txBody>
      </p:sp>
      <p:sp>
        <p:nvSpPr>
          <p:cNvPr id="252" name="Google Shape;252;p30"/>
          <p:cNvSpPr txBox="1"/>
          <p:nvPr>
            <p:ph idx="2" type="body"/>
          </p:nvPr>
        </p:nvSpPr>
        <p:spPr>
          <a:xfrm>
            <a:off x="384038" y="2745475"/>
            <a:ext cx="2073900" cy="2177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Participation Expectations:</a:t>
            </a:r>
            <a:endParaRPr b="1"/>
          </a:p>
          <a:p>
            <a:pPr indent="-342900" lvl="0" marL="457200" rtl="0" algn="l">
              <a:spcBef>
                <a:spcPts val="1600"/>
              </a:spcBef>
              <a:spcAft>
                <a:spcPts val="0"/>
              </a:spcAft>
              <a:buSzPts val="1800"/>
              <a:buChar char="●"/>
            </a:pPr>
            <a:r>
              <a:rPr b="1" lang="en"/>
              <a:t>Write in your journal</a:t>
            </a:r>
            <a:endParaRPr b="1"/>
          </a:p>
        </p:txBody>
      </p:sp>
      <p:sp>
        <p:nvSpPr>
          <p:cNvPr id="253" name="Google Shape;253;p30"/>
          <p:cNvSpPr txBox="1"/>
          <p:nvPr>
            <p:ph type="title"/>
          </p:nvPr>
        </p:nvSpPr>
        <p:spPr>
          <a:xfrm>
            <a:off x="27383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Notes: Utopia Vs. Dystopia </a:t>
            </a:r>
            <a:endParaRPr/>
          </a:p>
        </p:txBody>
      </p:sp>
      <p:sp>
        <p:nvSpPr>
          <p:cNvPr id="254" name="Google Shape;254;p30"/>
          <p:cNvSpPr txBox="1"/>
          <p:nvPr>
            <p:ph idx="3" type="body"/>
          </p:nvPr>
        </p:nvSpPr>
        <p:spPr>
          <a:xfrm>
            <a:off x="2817625" y="810175"/>
            <a:ext cx="60522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The 4 Types of Dystopian Control:</a:t>
            </a:r>
            <a:endParaRPr b="1"/>
          </a:p>
          <a:p>
            <a:pPr indent="-381000" lvl="0" marL="457200" rtl="0" algn="l">
              <a:spcBef>
                <a:spcPts val="1600"/>
              </a:spcBef>
              <a:spcAft>
                <a:spcPts val="0"/>
              </a:spcAft>
              <a:buSzPts val="2400"/>
              <a:buFont typeface="Arial"/>
              <a:buAutoNum type="arabicPeriod"/>
            </a:pPr>
            <a:r>
              <a:rPr b="1" lang="en">
                <a:solidFill>
                  <a:srgbClr val="FF0000"/>
                </a:solidFill>
              </a:rPr>
              <a:t>Corporate Control:</a:t>
            </a:r>
            <a:r>
              <a:rPr lang="en">
                <a:solidFill>
                  <a:srgbClr val="FF0000"/>
                </a:solidFill>
              </a:rPr>
              <a:t> </a:t>
            </a:r>
            <a:r>
              <a:rPr lang="en"/>
              <a:t>One or more large corporations </a:t>
            </a:r>
            <a:r>
              <a:rPr lang="en">
                <a:solidFill>
                  <a:srgbClr val="FF0000"/>
                </a:solidFill>
              </a:rPr>
              <a:t>control society through products/advertising</a:t>
            </a:r>
            <a:r>
              <a:rPr lang="en"/>
              <a:t> (e.g., </a:t>
            </a:r>
            <a:r>
              <a:rPr i="1" lang="en"/>
              <a:t>Wall-E</a:t>
            </a:r>
            <a:r>
              <a:rPr lang="en"/>
              <a:t>).</a:t>
            </a:r>
            <a:endParaRPr/>
          </a:p>
          <a:p>
            <a:pPr indent="-381000" lvl="0" marL="457200" rtl="0" algn="l">
              <a:spcBef>
                <a:spcPts val="0"/>
              </a:spcBef>
              <a:spcAft>
                <a:spcPts val="0"/>
              </a:spcAft>
              <a:buSzPts val="2400"/>
              <a:buFont typeface="Arial"/>
              <a:buAutoNum type="arabicPeriod"/>
            </a:pPr>
            <a:r>
              <a:rPr b="1" lang="en">
                <a:solidFill>
                  <a:srgbClr val="FF0000"/>
                </a:solidFill>
              </a:rPr>
              <a:t>Bureaucratic Control:</a:t>
            </a:r>
            <a:r>
              <a:rPr lang="en"/>
              <a:t> Society is </a:t>
            </a:r>
            <a:r>
              <a:rPr lang="en">
                <a:solidFill>
                  <a:srgbClr val="FF0000"/>
                </a:solidFill>
              </a:rPr>
              <a:t>controlled by a mindless tangle of red tape, relentless regulations, and incompetent government officials</a:t>
            </a:r>
            <a:r>
              <a:rPr lang="en"/>
              <a:t> (e.g., </a:t>
            </a:r>
            <a:r>
              <a:rPr i="1" lang="en"/>
              <a:t>Brazil</a:t>
            </a:r>
            <a:r>
              <a:rPr lang="en"/>
              <a:t>).</a:t>
            </a:r>
            <a:endParaRPr/>
          </a:p>
        </p:txBody>
      </p:sp>
      <p:pic>
        <p:nvPicPr>
          <p:cNvPr descr="This timer silently counts down to 0:00, then alerts you that time is up with a gentle beep sound." id="255" name="Google Shape;255;p30" title="5 Minute Timer">
            <a:hlinkClick r:id="rId4"/>
          </p:cNvPr>
          <p:cNvPicPr preferRelativeResize="0"/>
          <p:nvPr/>
        </p:nvPicPr>
        <p:blipFill>
          <a:blip r:embed="rId5">
            <a:alphaModFix/>
          </a:blip>
          <a:stretch>
            <a:fillRect/>
          </a:stretch>
        </p:blipFill>
        <p:spPr>
          <a:xfrm>
            <a:off x="7650493" y="810175"/>
            <a:ext cx="1420257" cy="7989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9" name="Shape 259"/>
        <p:cNvGrpSpPr/>
        <p:nvPr/>
      </p:nvGrpSpPr>
      <p:grpSpPr>
        <a:xfrm>
          <a:off x="0" y="0"/>
          <a:ext cx="0" cy="0"/>
          <a:chOff x="0" y="0"/>
          <a:chExt cx="0" cy="0"/>
        </a:xfrm>
      </p:grpSpPr>
      <p:sp>
        <p:nvSpPr>
          <p:cNvPr id="260" name="Google Shape;260;p31"/>
          <p:cNvSpPr txBox="1"/>
          <p:nvPr>
            <p:ph idx="1" type="body"/>
          </p:nvPr>
        </p:nvSpPr>
        <p:spPr>
          <a:xfrm>
            <a:off x="343325" y="237850"/>
            <a:ext cx="2278500" cy="2177700"/>
          </a:xfrm>
          <a:prstGeom prst="rect">
            <a:avLst/>
          </a:prstGeom>
        </p:spPr>
        <p:txBody>
          <a:bodyPr anchorCtr="0" anchor="t" bIns="91425" lIns="91425" spcFirstLastPara="1" rIns="91425" wrap="square" tIns="91425">
            <a:normAutofit fontScale="92500"/>
          </a:bodyPr>
          <a:lstStyle/>
          <a:p>
            <a:pPr indent="0" lvl="0" marL="0" rtl="0" algn="ctr">
              <a:spcBef>
                <a:spcPts val="0"/>
              </a:spcBef>
              <a:spcAft>
                <a:spcPts val="0"/>
              </a:spcAft>
              <a:buNone/>
            </a:pPr>
            <a:r>
              <a:rPr b="1" lang="en"/>
              <a:t>Agenda:</a:t>
            </a:r>
            <a:endParaRPr b="1"/>
          </a:p>
          <a:p>
            <a:pPr indent="-334328" lvl="0" marL="457200" rtl="0" algn="l">
              <a:lnSpc>
                <a:spcPct val="100000"/>
              </a:lnSpc>
              <a:spcBef>
                <a:spcPts val="1600"/>
              </a:spcBef>
              <a:spcAft>
                <a:spcPts val="0"/>
              </a:spcAft>
              <a:buSzPct val="100000"/>
              <a:buChar char="-"/>
            </a:pPr>
            <a:r>
              <a:rPr lang="en"/>
              <a:t>Notes</a:t>
            </a:r>
            <a:endParaRPr/>
          </a:p>
          <a:p>
            <a:pPr indent="-334328" lvl="0" marL="457200" rtl="0" algn="l">
              <a:lnSpc>
                <a:spcPct val="100000"/>
              </a:lnSpc>
              <a:spcBef>
                <a:spcPts val="0"/>
              </a:spcBef>
              <a:spcAft>
                <a:spcPts val="0"/>
              </a:spcAft>
              <a:buSzPct val="100000"/>
              <a:buChar char="-"/>
            </a:pPr>
            <a:r>
              <a:rPr lang="en"/>
              <a:t>Clip</a:t>
            </a:r>
            <a:endParaRPr/>
          </a:p>
          <a:p>
            <a:pPr indent="-334328" lvl="0" marL="457200" rtl="0" algn="l">
              <a:lnSpc>
                <a:spcPct val="100000"/>
              </a:lnSpc>
              <a:spcBef>
                <a:spcPts val="0"/>
              </a:spcBef>
              <a:spcAft>
                <a:spcPts val="0"/>
              </a:spcAft>
              <a:buSzPct val="100000"/>
              <a:buChar char="-"/>
            </a:pPr>
            <a:r>
              <a:rPr lang="en"/>
              <a:t>TImeline Activity</a:t>
            </a:r>
            <a:endParaRPr/>
          </a:p>
          <a:p>
            <a:pPr indent="-334328" lvl="0" marL="457200" rtl="0" algn="l">
              <a:lnSpc>
                <a:spcPct val="100000"/>
              </a:lnSpc>
              <a:spcBef>
                <a:spcPts val="0"/>
              </a:spcBef>
              <a:spcAft>
                <a:spcPts val="0"/>
              </a:spcAft>
              <a:buSzPct val="100000"/>
              <a:buChar char="-"/>
            </a:pPr>
            <a:r>
              <a:rPr lang="en"/>
              <a:t>Identify Controls.</a:t>
            </a:r>
            <a:endParaRPr/>
          </a:p>
          <a:p>
            <a:pPr indent="0" lvl="0" marL="0" rtl="0" algn="l">
              <a:spcBef>
                <a:spcPts val="0"/>
              </a:spcBef>
              <a:spcAft>
                <a:spcPts val="1600"/>
              </a:spcAft>
              <a:buNone/>
            </a:pPr>
            <a:r>
              <a:t/>
            </a:r>
            <a:endParaRPr b="1"/>
          </a:p>
        </p:txBody>
      </p:sp>
      <p:sp>
        <p:nvSpPr>
          <p:cNvPr id="261" name="Google Shape;261;p31"/>
          <p:cNvSpPr txBox="1"/>
          <p:nvPr>
            <p:ph idx="2" type="body"/>
          </p:nvPr>
        </p:nvSpPr>
        <p:spPr>
          <a:xfrm>
            <a:off x="384038" y="2745475"/>
            <a:ext cx="2073900" cy="2177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Participation Expectations:</a:t>
            </a:r>
            <a:endParaRPr b="1"/>
          </a:p>
          <a:p>
            <a:pPr indent="-342900" lvl="0" marL="457200" rtl="0" algn="l">
              <a:spcBef>
                <a:spcPts val="1600"/>
              </a:spcBef>
              <a:spcAft>
                <a:spcPts val="0"/>
              </a:spcAft>
              <a:buSzPts val="1800"/>
              <a:buChar char="●"/>
            </a:pPr>
            <a:r>
              <a:rPr b="1" lang="en"/>
              <a:t>Write in your </a:t>
            </a:r>
            <a:r>
              <a:rPr b="1" lang="en"/>
              <a:t>journal</a:t>
            </a:r>
            <a:r>
              <a:rPr b="1" lang="en"/>
              <a:t> </a:t>
            </a:r>
            <a:endParaRPr b="1"/>
          </a:p>
        </p:txBody>
      </p:sp>
      <p:sp>
        <p:nvSpPr>
          <p:cNvPr id="262" name="Google Shape;262;p31"/>
          <p:cNvSpPr txBox="1"/>
          <p:nvPr>
            <p:ph type="title"/>
          </p:nvPr>
        </p:nvSpPr>
        <p:spPr>
          <a:xfrm>
            <a:off x="27383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Notes: Utopia Vs. Dystopia </a:t>
            </a:r>
            <a:endParaRPr/>
          </a:p>
        </p:txBody>
      </p:sp>
      <p:sp>
        <p:nvSpPr>
          <p:cNvPr id="263" name="Google Shape;263;p31"/>
          <p:cNvSpPr txBox="1"/>
          <p:nvPr>
            <p:ph idx="3" type="body"/>
          </p:nvPr>
        </p:nvSpPr>
        <p:spPr>
          <a:xfrm>
            <a:off x="2817625" y="810175"/>
            <a:ext cx="60522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The 4 Types of Dystopian Control:</a:t>
            </a:r>
            <a:endParaRPr/>
          </a:p>
          <a:p>
            <a:pPr indent="0" lvl="0" marL="0" rtl="0" algn="l">
              <a:spcBef>
                <a:spcPts val="1600"/>
              </a:spcBef>
              <a:spcAft>
                <a:spcPts val="0"/>
              </a:spcAft>
              <a:buNone/>
            </a:pPr>
            <a:r>
              <a:rPr b="1" lang="en">
                <a:solidFill>
                  <a:srgbClr val="FF0000"/>
                </a:solidFill>
              </a:rPr>
              <a:t>3. 	</a:t>
            </a:r>
            <a:r>
              <a:rPr b="1" lang="en">
                <a:solidFill>
                  <a:srgbClr val="FF0000"/>
                </a:solidFill>
              </a:rPr>
              <a:t>Technological Control:</a:t>
            </a:r>
            <a:r>
              <a:rPr lang="en"/>
              <a:t> Society is </a:t>
            </a:r>
            <a:r>
              <a:rPr lang="en">
                <a:solidFill>
                  <a:srgbClr val="FF0000"/>
                </a:solidFill>
              </a:rPr>
              <a:t>controlled by computers, robots, or scientific means</a:t>
            </a:r>
            <a:r>
              <a:rPr lang="en"/>
              <a:t> (e.g., </a:t>
            </a:r>
            <a:r>
              <a:rPr i="1" lang="en"/>
              <a:t>The Matrix</a:t>
            </a:r>
            <a:r>
              <a:rPr lang="en"/>
              <a:t>, </a:t>
            </a:r>
            <a:r>
              <a:rPr i="1" lang="en"/>
              <a:t>1984</a:t>
            </a:r>
            <a:r>
              <a:rPr lang="en"/>
              <a:t> Telescreens).</a:t>
            </a:r>
            <a:endParaRPr/>
          </a:p>
          <a:p>
            <a:pPr indent="0" lvl="0" marL="0" rtl="0" algn="l">
              <a:spcBef>
                <a:spcPts val="1200"/>
              </a:spcBef>
              <a:spcAft>
                <a:spcPts val="1200"/>
              </a:spcAft>
              <a:buNone/>
            </a:pPr>
            <a:r>
              <a:rPr b="1" lang="en">
                <a:solidFill>
                  <a:srgbClr val="FF0000"/>
                </a:solidFill>
              </a:rPr>
              <a:t>4. 	</a:t>
            </a:r>
            <a:r>
              <a:rPr b="1" lang="en">
                <a:solidFill>
                  <a:srgbClr val="FF0000"/>
                </a:solidFill>
              </a:rPr>
              <a:t>Philosophical/Religious Control:</a:t>
            </a:r>
            <a:r>
              <a:rPr lang="en"/>
              <a:t> Society is </a:t>
            </a:r>
            <a:r>
              <a:rPr lang="en">
                <a:solidFill>
                  <a:srgbClr val="FF0000"/>
                </a:solidFill>
              </a:rPr>
              <a:t>controlled by philosophical or religious ideology enforced by a dictatorship</a:t>
            </a:r>
            <a:r>
              <a:rPr lang="en"/>
              <a:t> (e.g., </a:t>
            </a:r>
            <a:r>
              <a:rPr i="1" lang="en"/>
              <a:t>The Handmaid's Tale</a:t>
            </a:r>
            <a:r>
              <a:rPr lang="en"/>
              <a:t>).</a:t>
            </a:r>
            <a:endParaRPr/>
          </a:p>
        </p:txBody>
      </p:sp>
      <p:pic>
        <p:nvPicPr>
          <p:cNvPr descr="This timer silently counts down to 0:00, then alerts you that time is up with a gentle beep sound." id="264" name="Google Shape;264;p31" title="5 Minute Timer">
            <a:hlinkClick r:id="rId4"/>
          </p:cNvPr>
          <p:cNvPicPr preferRelativeResize="0"/>
          <p:nvPr/>
        </p:nvPicPr>
        <p:blipFill>
          <a:blip r:embed="rId5">
            <a:alphaModFix/>
          </a:blip>
          <a:stretch>
            <a:fillRect/>
          </a:stretch>
        </p:blipFill>
        <p:spPr>
          <a:xfrm>
            <a:off x="7660968" y="810175"/>
            <a:ext cx="1420257" cy="7989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8" name="Shape 268"/>
        <p:cNvGrpSpPr/>
        <p:nvPr/>
      </p:nvGrpSpPr>
      <p:grpSpPr>
        <a:xfrm>
          <a:off x="0" y="0"/>
          <a:ext cx="0" cy="0"/>
          <a:chOff x="0" y="0"/>
          <a:chExt cx="0" cy="0"/>
        </a:xfrm>
      </p:grpSpPr>
      <p:sp>
        <p:nvSpPr>
          <p:cNvPr id="269" name="Google Shape;269;p32"/>
          <p:cNvSpPr txBox="1"/>
          <p:nvPr>
            <p:ph idx="1" type="body"/>
          </p:nvPr>
        </p:nvSpPr>
        <p:spPr>
          <a:xfrm>
            <a:off x="6863513" y="237850"/>
            <a:ext cx="2073900" cy="21777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b="1" lang="en"/>
              <a:t>Agenda:</a:t>
            </a:r>
            <a:endParaRPr b="1"/>
          </a:p>
          <a:p>
            <a:pPr indent="-342900" lvl="0" marL="457200" rtl="0" algn="l">
              <a:lnSpc>
                <a:spcPct val="100000"/>
              </a:lnSpc>
              <a:spcBef>
                <a:spcPts val="1600"/>
              </a:spcBef>
              <a:spcAft>
                <a:spcPts val="0"/>
              </a:spcAft>
              <a:buSzPts val="1800"/>
              <a:buChar char="-"/>
            </a:pPr>
            <a:r>
              <a:rPr lang="en"/>
              <a:t>Notes</a:t>
            </a:r>
            <a:endParaRPr/>
          </a:p>
          <a:p>
            <a:pPr indent="-342900" lvl="0" marL="457200" rtl="0" algn="l">
              <a:lnSpc>
                <a:spcPct val="100000"/>
              </a:lnSpc>
              <a:spcBef>
                <a:spcPts val="0"/>
              </a:spcBef>
              <a:spcAft>
                <a:spcPts val="0"/>
              </a:spcAft>
              <a:buSzPts val="1800"/>
              <a:buChar char="-"/>
            </a:pPr>
            <a:r>
              <a:rPr lang="en"/>
              <a:t>Clip</a:t>
            </a:r>
            <a:endParaRPr/>
          </a:p>
          <a:p>
            <a:pPr indent="-342900" lvl="0" marL="457200" rtl="0" algn="l">
              <a:lnSpc>
                <a:spcPct val="100000"/>
              </a:lnSpc>
              <a:spcBef>
                <a:spcPts val="0"/>
              </a:spcBef>
              <a:spcAft>
                <a:spcPts val="0"/>
              </a:spcAft>
              <a:buSzPts val="1800"/>
              <a:buChar char="-"/>
            </a:pPr>
            <a:r>
              <a:rPr lang="en"/>
              <a:t>TImeline Activity</a:t>
            </a:r>
            <a:endParaRPr/>
          </a:p>
          <a:p>
            <a:pPr indent="-342900" lvl="0" marL="457200" rtl="0" algn="l">
              <a:lnSpc>
                <a:spcPct val="100000"/>
              </a:lnSpc>
              <a:spcBef>
                <a:spcPts val="0"/>
              </a:spcBef>
              <a:spcAft>
                <a:spcPts val="0"/>
              </a:spcAft>
              <a:buSzPts val="1800"/>
              <a:buChar char="-"/>
            </a:pPr>
            <a:r>
              <a:rPr lang="en"/>
              <a:t>Identify Controls. </a:t>
            </a:r>
            <a:endParaRPr/>
          </a:p>
        </p:txBody>
      </p:sp>
      <p:sp>
        <p:nvSpPr>
          <p:cNvPr id="270" name="Google Shape;270;p32"/>
          <p:cNvSpPr txBox="1"/>
          <p:nvPr>
            <p:ph idx="2" type="body"/>
          </p:nvPr>
        </p:nvSpPr>
        <p:spPr>
          <a:xfrm>
            <a:off x="6861038" y="2745475"/>
            <a:ext cx="2073900" cy="2177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Participation Expectations:</a:t>
            </a:r>
            <a:endParaRPr b="1"/>
          </a:p>
          <a:p>
            <a:pPr indent="-342900" lvl="0" marL="457200" rtl="0" algn="l">
              <a:spcBef>
                <a:spcPts val="1600"/>
              </a:spcBef>
              <a:spcAft>
                <a:spcPts val="0"/>
              </a:spcAft>
              <a:buSzPts val="1800"/>
              <a:buChar char="●"/>
            </a:pPr>
            <a:r>
              <a:rPr b="1" lang="en"/>
              <a:t>Stay quiet and take notes. </a:t>
            </a:r>
            <a:endParaRPr/>
          </a:p>
        </p:txBody>
      </p:sp>
      <p:sp>
        <p:nvSpPr>
          <p:cNvPr id="271" name="Google Shape;271;p32"/>
          <p:cNvSpPr txBox="1"/>
          <p:nvPr>
            <p:ph type="title"/>
          </p:nvPr>
        </p:nvSpPr>
        <p:spPr>
          <a:xfrm>
            <a:off x="2999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Title: Hunger Games Clip</a:t>
            </a:r>
            <a:endParaRPr/>
          </a:p>
        </p:txBody>
      </p:sp>
      <p:sp>
        <p:nvSpPr>
          <p:cNvPr id="272" name="Google Shape;272;p32"/>
          <p:cNvSpPr txBox="1"/>
          <p:nvPr>
            <p:ph idx="3" type="body"/>
          </p:nvPr>
        </p:nvSpPr>
        <p:spPr>
          <a:xfrm>
            <a:off x="379225" y="810175"/>
            <a:ext cx="60522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Expectations - Look for Dystopian Controls that we just talked about. </a:t>
            </a:r>
            <a:endParaRPr/>
          </a:p>
          <a:p>
            <a:pPr indent="0" lvl="0" marL="0" rtl="0" algn="l">
              <a:spcBef>
                <a:spcPts val="1600"/>
              </a:spcBef>
              <a:spcAft>
                <a:spcPts val="0"/>
              </a:spcAft>
              <a:buNone/>
            </a:pPr>
            <a:r>
              <a:rPr lang="en"/>
              <a:t>Bureaucratic</a:t>
            </a:r>
            <a:r>
              <a:rPr lang="en"/>
              <a:t> </a:t>
            </a:r>
            <a:endParaRPr/>
          </a:p>
          <a:p>
            <a:pPr indent="0" lvl="0" marL="0" rtl="0" algn="l">
              <a:spcBef>
                <a:spcPts val="0"/>
              </a:spcBef>
              <a:spcAft>
                <a:spcPts val="0"/>
              </a:spcAft>
              <a:buNone/>
            </a:pPr>
            <a:r>
              <a:rPr lang="en"/>
              <a:t>Corporate</a:t>
            </a:r>
            <a:endParaRPr/>
          </a:p>
          <a:p>
            <a:pPr indent="0" lvl="0" marL="0" rtl="0" algn="l">
              <a:spcBef>
                <a:spcPts val="0"/>
              </a:spcBef>
              <a:spcAft>
                <a:spcPts val="0"/>
              </a:spcAft>
              <a:buNone/>
            </a:pPr>
            <a:r>
              <a:rPr lang="en"/>
              <a:t>Philisophical</a:t>
            </a:r>
            <a:endParaRPr/>
          </a:p>
          <a:p>
            <a:pPr indent="0" lvl="0" marL="0" rtl="0" algn="l">
              <a:spcBef>
                <a:spcPts val="0"/>
              </a:spcBef>
              <a:spcAft>
                <a:spcPts val="0"/>
              </a:spcAft>
              <a:buNone/>
            </a:pPr>
            <a:r>
              <a:rPr lang="en"/>
              <a:t>Technological</a:t>
            </a:r>
            <a:endParaRPr/>
          </a:p>
        </p:txBody>
      </p:sp>
      <p:pic>
        <p:nvPicPr>
          <p:cNvPr descr="The Hunger Games: Katniss and Peeta reaping scene&#10;&#10;No Copyright Infringement Intended" id="273" name="Google Shape;273;p32" title="The Hunger Games: Katniss and Peeta Reaping Scene [HD]">
            <a:hlinkClick r:id="rId4"/>
          </p:cNvPr>
          <p:cNvPicPr preferRelativeResize="0"/>
          <p:nvPr/>
        </p:nvPicPr>
        <p:blipFill>
          <a:blip r:embed="rId5">
            <a:alphaModFix/>
          </a:blip>
          <a:stretch>
            <a:fillRect/>
          </a:stretch>
        </p:blipFill>
        <p:spPr>
          <a:xfrm>
            <a:off x="3048000" y="1902900"/>
            <a:ext cx="3048000" cy="1714500"/>
          </a:xfrm>
          <a:prstGeom prst="rect">
            <a:avLst/>
          </a:prstGeom>
          <a:noFill/>
          <a:ln>
            <a:noFill/>
          </a:ln>
        </p:spPr>
      </p:pic>
      <p:sp>
        <p:nvSpPr>
          <p:cNvPr id="274" name="Google Shape;274;p32"/>
          <p:cNvSpPr txBox="1"/>
          <p:nvPr/>
        </p:nvSpPr>
        <p:spPr>
          <a:xfrm>
            <a:off x="484150" y="3686875"/>
            <a:ext cx="60264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solidFill>
                  <a:schemeClr val="dk1"/>
                </a:solidFill>
                <a:latin typeface="Chelsea Market"/>
                <a:ea typeface="Chelsea Market"/>
                <a:cs typeface="Chelsea Market"/>
                <a:sym typeface="Chelsea Market"/>
              </a:rPr>
              <a:t>Discussion: </a:t>
            </a:r>
            <a:r>
              <a:rPr lang="en" sz="2400">
                <a:solidFill>
                  <a:schemeClr val="dk1"/>
                </a:solidFill>
                <a:latin typeface="Coming Soon"/>
                <a:ea typeface="Coming Soon"/>
                <a:cs typeface="Coming Soon"/>
                <a:sym typeface="Coming Soon"/>
              </a:rPr>
              <a:t>What Controls did you see and what type of dystopian society do you think this is?</a:t>
            </a:r>
            <a:endParaRPr sz="2400">
              <a:solidFill>
                <a:schemeClr val="dk1"/>
              </a:solidFill>
              <a:latin typeface="Coming Soon"/>
              <a:ea typeface="Coming Soon"/>
              <a:cs typeface="Coming Soon"/>
              <a:sym typeface="Coming Soon"/>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3"/>
                                        </p:tgtEl>
                                        <p:attrNameLst>
                                          <p:attrName>style.visibility</p:attrName>
                                        </p:attrNameLst>
                                      </p:cBhvr>
                                      <p:to>
                                        <p:strVal val="visible"/>
                                      </p:to>
                                    </p:set>
                                    <p:animEffect filter="fade" transition="in">
                                      <p:cBhvr>
                                        <p:cTn dur="1000"/>
                                        <p:tgtEl>
                                          <p:spTgt spid="2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8" name="Shape 278"/>
        <p:cNvGrpSpPr/>
        <p:nvPr/>
      </p:nvGrpSpPr>
      <p:grpSpPr>
        <a:xfrm>
          <a:off x="0" y="0"/>
          <a:ext cx="0" cy="0"/>
          <a:chOff x="0" y="0"/>
          <a:chExt cx="0" cy="0"/>
        </a:xfrm>
      </p:grpSpPr>
      <p:sp>
        <p:nvSpPr>
          <p:cNvPr id="279" name="Google Shape;279;p33"/>
          <p:cNvSpPr txBox="1"/>
          <p:nvPr>
            <p:ph idx="1" type="body"/>
          </p:nvPr>
        </p:nvSpPr>
        <p:spPr>
          <a:xfrm>
            <a:off x="343325" y="237850"/>
            <a:ext cx="2165100" cy="21777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b="1" lang="en"/>
              <a:t>Agenda:</a:t>
            </a:r>
            <a:endParaRPr b="1"/>
          </a:p>
          <a:p>
            <a:pPr indent="-342900" lvl="0" marL="457200" rtl="0" algn="l">
              <a:lnSpc>
                <a:spcPct val="100000"/>
              </a:lnSpc>
              <a:spcBef>
                <a:spcPts val="1600"/>
              </a:spcBef>
              <a:spcAft>
                <a:spcPts val="0"/>
              </a:spcAft>
              <a:buSzPts val="1800"/>
              <a:buChar char="-"/>
            </a:pPr>
            <a:r>
              <a:rPr lang="en"/>
              <a:t>Notes</a:t>
            </a:r>
            <a:endParaRPr/>
          </a:p>
          <a:p>
            <a:pPr indent="-342900" lvl="0" marL="457200" rtl="0" algn="l">
              <a:lnSpc>
                <a:spcPct val="100000"/>
              </a:lnSpc>
              <a:spcBef>
                <a:spcPts val="0"/>
              </a:spcBef>
              <a:spcAft>
                <a:spcPts val="0"/>
              </a:spcAft>
              <a:buSzPts val="1800"/>
              <a:buChar char="-"/>
            </a:pPr>
            <a:r>
              <a:rPr lang="en"/>
              <a:t>Clip</a:t>
            </a:r>
            <a:endParaRPr/>
          </a:p>
          <a:p>
            <a:pPr indent="-342900" lvl="0" marL="457200" rtl="0" algn="l">
              <a:lnSpc>
                <a:spcPct val="100000"/>
              </a:lnSpc>
              <a:spcBef>
                <a:spcPts val="0"/>
              </a:spcBef>
              <a:spcAft>
                <a:spcPts val="0"/>
              </a:spcAft>
              <a:buSzPts val="1800"/>
              <a:buChar char="-"/>
            </a:pPr>
            <a:r>
              <a:rPr lang="en"/>
              <a:t>TImeline Activity</a:t>
            </a:r>
            <a:endParaRPr/>
          </a:p>
          <a:p>
            <a:pPr indent="-342900" lvl="0" marL="457200" rtl="0" algn="l">
              <a:lnSpc>
                <a:spcPct val="100000"/>
              </a:lnSpc>
              <a:spcBef>
                <a:spcPts val="0"/>
              </a:spcBef>
              <a:spcAft>
                <a:spcPts val="0"/>
              </a:spcAft>
              <a:buSzPts val="1800"/>
              <a:buChar char="-"/>
            </a:pPr>
            <a:r>
              <a:rPr lang="en"/>
              <a:t>Identify Controls.</a:t>
            </a:r>
            <a:endParaRPr b="1"/>
          </a:p>
        </p:txBody>
      </p:sp>
      <p:sp>
        <p:nvSpPr>
          <p:cNvPr id="280" name="Google Shape;280;p33"/>
          <p:cNvSpPr txBox="1"/>
          <p:nvPr>
            <p:ph idx="2" type="body"/>
          </p:nvPr>
        </p:nvSpPr>
        <p:spPr>
          <a:xfrm>
            <a:off x="384038" y="2745475"/>
            <a:ext cx="2073900" cy="2177700"/>
          </a:xfrm>
          <a:prstGeom prst="rect">
            <a:avLst/>
          </a:prstGeom>
        </p:spPr>
        <p:txBody>
          <a:bodyPr anchorCtr="0" anchor="t" bIns="91425" lIns="91425" spcFirstLastPara="1" rIns="91425" wrap="square" tIns="91425">
            <a:normAutofit fontScale="92500"/>
          </a:bodyPr>
          <a:lstStyle/>
          <a:p>
            <a:pPr indent="0" lvl="0" marL="0" rtl="0" algn="ctr">
              <a:spcBef>
                <a:spcPts val="0"/>
              </a:spcBef>
              <a:spcAft>
                <a:spcPts val="0"/>
              </a:spcAft>
              <a:buNone/>
            </a:pPr>
            <a:r>
              <a:rPr b="1" lang="en"/>
              <a:t>Participation Expectations:</a:t>
            </a:r>
            <a:endParaRPr b="1"/>
          </a:p>
          <a:p>
            <a:pPr indent="-334328" lvl="0" marL="457200" rtl="0" algn="l">
              <a:spcBef>
                <a:spcPts val="1600"/>
              </a:spcBef>
              <a:spcAft>
                <a:spcPts val="0"/>
              </a:spcAft>
              <a:buSzPct val="100000"/>
              <a:buChar char="●"/>
            </a:pPr>
            <a:r>
              <a:rPr b="1" lang="en"/>
              <a:t>Discuss with your group. </a:t>
            </a:r>
            <a:endParaRPr b="1"/>
          </a:p>
          <a:p>
            <a:pPr indent="-334328" lvl="0" marL="457200" rtl="0" algn="l">
              <a:spcBef>
                <a:spcPts val="0"/>
              </a:spcBef>
              <a:spcAft>
                <a:spcPts val="0"/>
              </a:spcAft>
              <a:buSzPct val="100000"/>
              <a:buChar char="●"/>
            </a:pPr>
            <a:r>
              <a:rPr b="1" lang="en"/>
              <a:t>Group Answer to class. </a:t>
            </a:r>
            <a:endParaRPr b="1"/>
          </a:p>
        </p:txBody>
      </p:sp>
      <p:sp>
        <p:nvSpPr>
          <p:cNvPr id="281" name="Google Shape;281;p33"/>
          <p:cNvSpPr txBox="1"/>
          <p:nvPr>
            <p:ph type="title"/>
          </p:nvPr>
        </p:nvSpPr>
        <p:spPr>
          <a:xfrm>
            <a:off x="27383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Fact vs. Fiction</a:t>
            </a:r>
            <a:endParaRPr>
              <a:solidFill>
                <a:srgbClr val="990000"/>
              </a:solidFill>
            </a:endParaRPr>
          </a:p>
        </p:txBody>
      </p:sp>
      <p:sp>
        <p:nvSpPr>
          <p:cNvPr id="282" name="Google Shape;282;p33"/>
          <p:cNvSpPr txBox="1"/>
          <p:nvPr>
            <p:ph idx="3" type="body"/>
          </p:nvPr>
        </p:nvSpPr>
        <p:spPr>
          <a:xfrm>
            <a:off x="2817625" y="810175"/>
            <a:ext cx="6052200" cy="4169700"/>
          </a:xfrm>
          <a:prstGeom prst="rect">
            <a:avLst/>
          </a:prstGeom>
        </p:spPr>
        <p:txBody>
          <a:bodyPr anchorCtr="0" anchor="t" bIns="91425" lIns="91425" spcFirstLastPara="1" rIns="91425" wrap="square" tIns="91425">
            <a:normAutofit fontScale="92500" lnSpcReduction="20000"/>
          </a:bodyPr>
          <a:lstStyle/>
          <a:p>
            <a:pPr indent="0" lvl="0" marL="0" rtl="0" algn="l">
              <a:lnSpc>
                <a:spcPct val="115000"/>
              </a:lnSpc>
              <a:spcBef>
                <a:spcPts val="0"/>
              </a:spcBef>
              <a:spcAft>
                <a:spcPts val="0"/>
              </a:spcAft>
              <a:buNone/>
            </a:pPr>
            <a:r>
              <a:rPr lang="en"/>
              <a:t>Using the Cards in Front of your group - determine whether you think this is a fictional plot theory or a historical fact.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Determine a reason or two - why you think this. Be prepared to discuss.</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lang="en"/>
              <a:t>Once you have determined your answer, Give a thumbs up. 👍</a:t>
            </a:r>
            <a:endParaRPr/>
          </a:p>
          <a:p>
            <a:pPr indent="0" lvl="0" marL="0" rtl="0" algn="l">
              <a:lnSpc>
                <a:spcPct val="115000"/>
              </a:lnSpc>
              <a:spcBef>
                <a:spcPts val="0"/>
              </a:spcBef>
              <a:spcAft>
                <a:spcPts val="0"/>
              </a:spcAft>
              <a:buNone/>
            </a:pPr>
            <a:r>
              <a:t/>
            </a:r>
            <a:endParaRPr/>
          </a:p>
          <a:p>
            <a:pPr indent="0" lvl="0" marL="0" rtl="0" algn="l">
              <a:lnSpc>
                <a:spcPct val="115000"/>
              </a:lnSpc>
              <a:spcBef>
                <a:spcPts val="0"/>
              </a:spcBef>
              <a:spcAft>
                <a:spcPts val="0"/>
              </a:spcAft>
              <a:buNone/>
            </a:pPr>
            <a:r>
              <a:rPr i="1" lang="en"/>
              <a:t>Extension Activity: Identify the Control that is being exercised based on Dystopian Controls. </a:t>
            </a:r>
            <a:endParaRPr i="1"/>
          </a:p>
        </p:txBody>
      </p:sp>
      <p:pic>
        <p:nvPicPr>
          <p:cNvPr descr="This timer silently counts down to 0:00, then alerts you that time is up with a gentle beep sound." id="283" name="Google Shape;283;p33" title="5 Minute Timer">
            <a:hlinkClick r:id="rId4"/>
          </p:cNvPr>
          <p:cNvPicPr preferRelativeResize="0"/>
          <p:nvPr/>
        </p:nvPicPr>
        <p:blipFill>
          <a:blip r:embed="rId5">
            <a:alphaModFix/>
          </a:blip>
          <a:stretch>
            <a:fillRect/>
          </a:stretch>
        </p:blipFill>
        <p:spPr>
          <a:xfrm>
            <a:off x="7528693" y="141225"/>
            <a:ext cx="1420257" cy="798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7" name="Shape 287"/>
        <p:cNvGrpSpPr/>
        <p:nvPr/>
      </p:nvGrpSpPr>
      <p:grpSpPr>
        <a:xfrm>
          <a:off x="0" y="0"/>
          <a:ext cx="0" cy="0"/>
          <a:chOff x="0" y="0"/>
          <a:chExt cx="0" cy="0"/>
        </a:xfrm>
      </p:grpSpPr>
      <p:sp>
        <p:nvSpPr>
          <p:cNvPr id="288" name="Google Shape;288;p34"/>
          <p:cNvSpPr txBox="1"/>
          <p:nvPr>
            <p:ph idx="1" type="body"/>
          </p:nvPr>
        </p:nvSpPr>
        <p:spPr>
          <a:xfrm>
            <a:off x="343325" y="237850"/>
            <a:ext cx="2165100" cy="21777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b="1" lang="en"/>
              <a:t>Agenda:</a:t>
            </a:r>
            <a:endParaRPr b="1"/>
          </a:p>
          <a:p>
            <a:pPr indent="-342900" lvl="0" marL="457200" rtl="0" algn="l">
              <a:lnSpc>
                <a:spcPct val="100000"/>
              </a:lnSpc>
              <a:spcBef>
                <a:spcPts val="1600"/>
              </a:spcBef>
              <a:spcAft>
                <a:spcPts val="0"/>
              </a:spcAft>
              <a:buSzPts val="1800"/>
              <a:buChar char="-"/>
            </a:pPr>
            <a:r>
              <a:rPr lang="en"/>
              <a:t>Notes</a:t>
            </a:r>
            <a:endParaRPr/>
          </a:p>
          <a:p>
            <a:pPr indent="-342900" lvl="0" marL="457200" rtl="0" algn="l">
              <a:lnSpc>
                <a:spcPct val="100000"/>
              </a:lnSpc>
              <a:spcBef>
                <a:spcPts val="0"/>
              </a:spcBef>
              <a:spcAft>
                <a:spcPts val="0"/>
              </a:spcAft>
              <a:buSzPts val="1800"/>
              <a:buChar char="-"/>
            </a:pPr>
            <a:r>
              <a:rPr lang="en"/>
              <a:t>Clip</a:t>
            </a:r>
            <a:endParaRPr/>
          </a:p>
          <a:p>
            <a:pPr indent="-342900" lvl="0" marL="457200" rtl="0" algn="l">
              <a:lnSpc>
                <a:spcPct val="100000"/>
              </a:lnSpc>
              <a:spcBef>
                <a:spcPts val="0"/>
              </a:spcBef>
              <a:spcAft>
                <a:spcPts val="0"/>
              </a:spcAft>
              <a:buSzPts val="1800"/>
              <a:buChar char="-"/>
            </a:pPr>
            <a:r>
              <a:rPr lang="en"/>
              <a:t>TImeline Activity</a:t>
            </a:r>
            <a:endParaRPr/>
          </a:p>
          <a:p>
            <a:pPr indent="-342900" lvl="0" marL="457200" rtl="0" algn="l">
              <a:lnSpc>
                <a:spcPct val="100000"/>
              </a:lnSpc>
              <a:spcBef>
                <a:spcPts val="0"/>
              </a:spcBef>
              <a:spcAft>
                <a:spcPts val="0"/>
              </a:spcAft>
              <a:buSzPts val="1800"/>
              <a:buChar char="-"/>
            </a:pPr>
            <a:r>
              <a:rPr lang="en"/>
              <a:t>Identify Controls.</a:t>
            </a:r>
            <a:endParaRPr b="1"/>
          </a:p>
        </p:txBody>
      </p:sp>
      <p:sp>
        <p:nvSpPr>
          <p:cNvPr id="289" name="Google Shape;289;p34"/>
          <p:cNvSpPr txBox="1"/>
          <p:nvPr>
            <p:ph idx="2" type="body"/>
          </p:nvPr>
        </p:nvSpPr>
        <p:spPr>
          <a:xfrm>
            <a:off x="384038" y="2745475"/>
            <a:ext cx="2073900" cy="2177700"/>
          </a:xfrm>
          <a:prstGeom prst="rect">
            <a:avLst/>
          </a:prstGeom>
        </p:spPr>
        <p:txBody>
          <a:bodyPr anchorCtr="0" anchor="t" bIns="91425" lIns="91425" spcFirstLastPara="1" rIns="91425" wrap="square" tIns="91425">
            <a:normAutofit fontScale="92500"/>
          </a:bodyPr>
          <a:lstStyle/>
          <a:p>
            <a:pPr indent="0" lvl="0" marL="0" rtl="0" algn="ctr">
              <a:spcBef>
                <a:spcPts val="0"/>
              </a:spcBef>
              <a:spcAft>
                <a:spcPts val="0"/>
              </a:spcAft>
              <a:buNone/>
            </a:pPr>
            <a:r>
              <a:rPr b="1" lang="en"/>
              <a:t>Participation Expectations:</a:t>
            </a:r>
            <a:endParaRPr b="1"/>
          </a:p>
          <a:p>
            <a:pPr indent="-334328" lvl="0" marL="457200" rtl="0" algn="l">
              <a:spcBef>
                <a:spcPts val="1600"/>
              </a:spcBef>
              <a:spcAft>
                <a:spcPts val="0"/>
              </a:spcAft>
              <a:buSzPct val="100000"/>
              <a:buChar char="●"/>
            </a:pPr>
            <a:r>
              <a:rPr b="1" lang="en"/>
              <a:t>Discuss with your group. </a:t>
            </a:r>
            <a:endParaRPr b="1"/>
          </a:p>
          <a:p>
            <a:pPr indent="-334328" lvl="0" marL="457200" rtl="0" algn="l">
              <a:spcBef>
                <a:spcPts val="0"/>
              </a:spcBef>
              <a:spcAft>
                <a:spcPts val="0"/>
              </a:spcAft>
              <a:buSzPct val="100000"/>
              <a:buChar char="●"/>
            </a:pPr>
            <a:r>
              <a:rPr b="1" lang="en"/>
              <a:t>Group Answer to class. </a:t>
            </a:r>
            <a:endParaRPr b="1"/>
          </a:p>
        </p:txBody>
      </p:sp>
      <p:sp>
        <p:nvSpPr>
          <p:cNvPr id="290" name="Google Shape;290;p34"/>
          <p:cNvSpPr txBox="1"/>
          <p:nvPr>
            <p:ph type="title"/>
          </p:nvPr>
        </p:nvSpPr>
        <p:spPr>
          <a:xfrm>
            <a:off x="27383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Fact vs. Fiction Answers</a:t>
            </a:r>
            <a:endParaRPr>
              <a:solidFill>
                <a:srgbClr val="990000"/>
              </a:solidFill>
            </a:endParaRPr>
          </a:p>
        </p:txBody>
      </p:sp>
      <p:sp>
        <p:nvSpPr>
          <p:cNvPr id="291" name="Google Shape;291;p34"/>
          <p:cNvSpPr txBox="1"/>
          <p:nvPr>
            <p:ph idx="3" type="body"/>
          </p:nvPr>
        </p:nvSpPr>
        <p:spPr>
          <a:xfrm>
            <a:off x="2817625" y="810175"/>
            <a:ext cx="6052200" cy="4169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t>Lets look at these descriptions and determine fact vs. fiction</a:t>
            </a:r>
            <a:endParaRPr/>
          </a:p>
          <a:p>
            <a:pPr indent="-381000" lvl="0" marL="457200" rtl="0" algn="l">
              <a:lnSpc>
                <a:spcPct val="115000"/>
              </a:lnSpc>
              <a:spcBef>
                <a:spcPts val="0"/>
              </a:spcBef>
              <a:spcAft>
                <a:spcPts val="0"/>
              </a:spcAft>
              <a:buSzPts val="2400"/>
              <a:buChar char="●"/>
            </a:pPr>
            <a:r>
              <a:rPr lang="en"/>
              <a:t>The "Un-Person"</a:t>
            </a:r>
            <a:endParaRPr/>
          </a:p>
          <a:p>
            <a:pPr indent="-381000" lvl="0" marL="457200" rtl="0" algn="l">
              <a:lnSpc>
                <a:spcPct val="115000"/>
              </a:lnSpc>
              <a:spcBef>
                <a:spcPts val="0"/>
              </a:spcBef>
              <a:spcAft>
                <a:spcPts val="0"/>
              </a:spcAft>
              <a:buSzPts val="2400"/>
              <a:buChar char="●"/>
            </a:pPr>
            <a:r>
              <a:rPr lang="en"/>
              <a:t>The Invisible Bomb</a:t>
            </a:r>
            <a:endParaRPr/>
          </a:p>
          <a:p>
            <a:pPr indent="-381000" lvl="0" marL="457200" rtl="0" algn="l">
              <a:lnSpc>
                <a:spcPct val="115000"/>
              </a:lnSpc>
              <a:spcBef>
                <a:spcPts val="0"/>
              </a:spcBef>
              <a:spcAft>
                <a:spcPts val="0"/>
              </a:spcAft>
              <a:buSzPts val="2400"/>
              <a:buChar char="●"/>
            </a:pPr>
            <a:r>
              <a:rPr lang="en"/>
              <a:t>The Child Spies</a:t>
            </a:r>
            <a:endParaRPr/>
          </a:p>
          <a:p>
            <a:pPr indent="-381000" lvl="0" marL="457200" rtl="0" algn="l">
              <a:lnSpc>
                <a:spcPct val="115000"/>
              </a:lnSpc>
              <a:spcBef>
                <a:spcPts val="0"/>
              </a:spcBef>
              <a:spcAft>
                <a:spcPts val="0"/>
              </a:spcAft>
              <a:buSzPts val="2400"/>
              <a:buChar char="●"/>
            </a:pPr>
            <a:r>
              <a:rPr lang="en"/>
              <a:t>The Mutability of Truth</a:t>
            </a:r>
            <a:endParaRPr/>
          </a:p>
          <a:p>
            <a:pPr indent="-381000" lvl="0" marL="457200" rtl="0" algn="l">
              <a:lnSpc>
                <a:spcPct val="115000"/>
              </a:lnSpc>
              <a:spcBef>
                <a:spcPts val="0"/>
              </a:spcBef>
              <a:spcAft>
                <a:spcPts val="0"/>
              </a:spcAft>
              <a:buSzPts val="2400"/>
              <a:buChar char="●"/>
            </a:pPr>
            <a:r>
              <a:rPr lang="en"/>
              <a:t>The World Split</a:t>
            </a:r>
            <a:endParaRPr/>
          </a:p>
          <a:p>
            <a:pPr indent="-381000" lvl="0" marL="457200" rtl="0" algn="l">
              <a:lnSpc>
                <a:spcPct val="115000"/>
              </a:lnSpc>
              <a:spcBef>
                <a:spcPts val="0"/>
              </a:spcBef>
              <a:spcAft>
                <a:spcPts val="0"/>
              </a:spcAft>
              <a:buSzPts val="2400"/>
              <a:buChar char="●"/>
            </a:pPr>
            <a:r>
              <a:rPr lang="en"/>
              <a:t>The Ultimate Weapon</a:t>
            </a:r>
            <a:endParaRPr/>
          </a:p>
        </p:txBody>
      </p:sp>
      <p:pic>
        <p:nvPicPr>
          <p:cNvPr descr="This timer silently counts down to 0:00, then alerts you that time is up with a gentle beep sound." id="292" name="Google Shape;292;p34" title="5 Minute Timer">
            <a:hlinkClick r:id="rId4"/>
          </p:cNvPr>
          <p:cNvPicPr preferRelativeResize="0"/>
          <p:nvPr/>
        </p:nvPicPr>
        <p:blipFill>
          <a:blip r:embed="rId5">
            <a:alphaModFix/>
          </a:blip>
          <a:stretch>
            <a:fillRect/>
          </a:stretch>
        </p:blipFill>
        <p:spPr>
          <a:xfrm>
            <a:off x="7528693" y="1496100"/>
            <a:ext cx="1420257" cy="798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6" name="Shape 296"/>
        <p:cNvGrpSpPr/>
        <p:nvPr/>
      </p:nvGrpSpPr>
      <p:grpSpPr>
        <a:xfrm>
          <a:off x="0" y="0"/>
          <a:ext cx="0" cy="0"/>
          <a:chOff x="0" y="0"/>
          <a:chExt cx="0" cy="0"/>
        </a:xfrm>
      </p:grpSpPr>
      <p:sp>
        <p:nvSpPr>
          <p:cNvPr id="297" name="Google Shape;297;p35"/>
          <p:cNvSpPr txBox="1"/>
          <p:nvPr>
            <p:ph idx="1" type="body"/>
          </p:nvPr>
        </p:nvSpPr>
        <p:spPr>
          <a:xfrm>
            <a:off x="343325" y="237850"/>
            <a:ext cx="2165100" cy="21777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b="1" lang="en"/>
              <a:t>Agenda:</a:t>
            </a:r>
            <a:endParaRPr b="1"/>
          </a:p>
          <a:p>
            <a:pPr indent="-342900" lvl="0" marL="457200" rtl="0" algn="l">
              <a:lnSpc>
                <a:spcPct val="100000"/>
              </a:lnSpc>
              <a:spcBef>
                <a:spcPts val="1600"/>
              </a:spcBef>
              <a:spcAft>
                <a:spcPts val="0"/>
              </a:spcAft>
              <a:buSzPts val="1800"/>
              <a:buChar char="-"/>
            </a:pPr>
            <a:r>
              <a:rPr lang="en"/>
              <a:t>Notes</a:t>
            </a:r>
            <a:endParaRPr/>
          </a:p>
          <a:p>
            <a:pPr indent="-342900" lvl="0" marL="457200" rtl="0" algn="l">
              <a:lnSpc>
                <a:spcPct val="100000"/>
              </a:lnSpc>
              <a:spcBef>
                <a:spcPts val="0"/>
              </a:spcBef>
              <a:spcAft>
                <a:spcPts val="0"/>
              </a:spcAft>
              <a:buSzPts val="1800"/>
              <a:buChar char="-"/>
            </a:pPr>
            <a:r>
              <a:rPr lang="en"/>
              <a:t>Clip</a:t>
            </a:r>
            <a:endParaRPr/>
          </a:p>
          <a:p>
            <a:pPr indent="-342900" lvl="0" marL="457200" rtl="0" algn="l">
              <a:lnSpc>
                <a:spcPct val="100000"/>
              </a:lnSpc>
              <a:spcBef>
                <a:spcPts val="0"/>
              </a:spcBef>
              <a:spcAft>
                <a:spcPts val="0"/>
              </a:spcAft>
              <a:buSzPts val="1800"/>
              <a:buChar char="-"/>
            </a:pPr>
            <a:r>
              <a:rPr lang="en"/>
              <a:t>TImeline Activity</a:t>
            </a:r>
            <a:endParaRPr/>
          </a:p>
          <a:p>
            <a:pPr indent="-342900" lvl="0" marL="457200" rtl="0" algn="l">
              <a:lnSpc>
                <a:spcPct val="100000"/>
              </a:lnSpc>
              <a:spcBef>
                <a:spcPts val="0"/>
              </a:spcBef>
              <a:spcAft>
                <a:spcPts val="0"/>
              </a:spcAft>
              <a:buSzPts val="1800"/>
              <a:buChar char="-"/>
            </a:pPr>
            <a:r>
              <a:rPr lang="en"/>
              <a:t>Identify Controls.</a:t>
            </a:r>
            <a:endParaRPr b="1"/>
          </a:p>
        </p:txBody>
      </p:sp>
      <p:sp>
        <p:nvSpPr>
          <p:cNvPr id="298" name="Google Shape;298;p35"/>
          <p:cNvSpPr txBox="1"/>
          <p:nvPr>
            <p:ph idx="2" type="body"/>
          </p:nvPr>
        </p:nvSpPr>
        <p:spPr>
          <a:xfrm>
            <a:off x="384038" y="2745475"/>
            <a:ext cx="2073900" cy="2177700"/>
          </a:xfrm>
          <a:prstGeom prst="rect">
            <a:avLst/>
          </a:prstGeom>
        </p:spPr>
        <p:txBody>
          <a:bodyPr anchorCtr="0" anchor="t" bIns="91425" lIns="91425" spcFirstLastPara="1" rIns="91425" wrap="square" tIns="91425">
            <a:normAutofit fontScale="92500"/>
          </a:bodyPr>
          <a:lstStyle/>
          <a:p>
            <a:pPr indent="0" lvl="0" marL="0" rtl="0" algn="ctr">
              <a:spcBef>
                <a:spcPts val="0"/>
              </a:spcBef>
              <a:spcAft>
                <a:spcPts val="0"/>
              </a:spcAft>
              <a:buNone/>
            </a:pPr>
            <a:r>
              <a:rPr b="1" lang="en"/>
              <a:t>Participation Expectations:</a:t>
            </a:r>
            <a:endParaRPr b="1"/>
          </a:p>
          <a:p>
            <a:pPr indent="-334328" lvl="0" marL="457200" rtl="0" algn="l">
              <a:spcBef>
                <a:spcPts val="1600"/>
              </a:spcBef>
              <a:spcAft>
                <a:spcPts val="0"/>
              </a:spcAft>
              <a:buSzPct val="100000"/>
              <a:buChar char="●"/>
            </a:pPr>
            <a:r>
              <a:rPr b="1" lang="en"/>
              <a:t>Discuss with your group. </a:t>
            </a:r>
            <a:endParaRPr b="1"/>
          </a:p>
          <a:p>
            <a:pPr indent="-334328" lvl="0" marL="457200" rtl="0" algn="l">
              <a:spcBef>
                <a:spcPts val="0"/>
              </a:spcBef>
              <a:spcAft>
                <a:spcPts val="0"/>
              </a:spcAft>
              <a:buSzPct val="100000"/>
              <a:buChar char="●"/>
            </a:pPr>
            <a:r>
              <a:rPr b="1" lang="en"/>
              <a:t>Group Answer to class. </a:t>
            </a:r>
            <a:endParaRPr b="1"/>
          </a:p>
        </p:txBody>
      </p:sp>
      <p:sp>
        <p:nvSpPr>
          <p:cNvPr id="299" name="Google Shape;299;p35"/>
          <p:cNvSpPr txBox="1"/>
          <p:nvPr>
            <p:ph type="title"/>
          </p:nvPr>
        </p:nvSpPr>
        <p:spPr>
          <a:xfrm>
            <a:off x="27383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Fact vs. Fiction Dystopian Controls</a:t>
            </a:r>
            <a:endParaRPr>
              <a:solidFill>
                <a:srgbClr val="990000"/>
              </a:solidFill>
            </a:endParaRPr>
          </a:p>
        </p:txBody>
      </p:sp>
      <p:sp>
        <p:nvSpPr>
          <p:cNvPr id="300" name="Google Shape;300;p35"/>
          <p:cNvSpPr txBox="1"/>
          <p:nvPr>
            <p:ph idx="3" type="body"/>
          </p:nvPr>
        </p:nvSpPr>
        <p:spPr>
          <a:xfrm>
            <a:off x="2817625" y="810175"/>
            <a:ext cx="6052200" cy="4169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t>Lets look at these descriptions and determine dystopian controls.</a:t>
            </a:r>
            <a:endParaRPr/>
          </a:p>
          <a:p>
            <a:pPr indent="-381000" lvl="0" marL="457200" rtl="0" algn="l">
              <a:lnSpc>
                <a:spcPct val="115000"/>
              </a:lnSpc>
              <a:spcBef>
                <a:spcPts val="0"/>
              </a:spcBef>
              <a:spcAft>
                <a:spcPts val="0"/>
              </a:spcAft>
              <a:buSzPts val="2400"/>
              <a:buChar char="●"/>
            </a:pPr>
            <a:r>
              <a:rPr lang="en"/>
              <a:t>The "Un-Person" </a:t>
            </a:r>
            <a:endParaRPr/>
          </a:p>
          <a:p>
            <a:pPr indent="-381000" lvl="0" marL="457200" rtl="0" algn="l">
              <a:lnSpc>
                <a:spcPct val="115000"/>
              </a:lnSpc>
              <a:spcBef>
                <a:spcPts val="0"/>
              </a:spcBef>
              <a:spcAft>
                <a:spcPts val="0"/>
              </a:spcAft>
              <a:buSzPts val="2400"/>
              <a:buChar char="●"/>
            </a:pPr>
            <a:r>
              <a:rPr lang="en"/>
              <a:t>The Invisible Bomb</a:t>
            </a:r>
            <a:endParaRPr/>
          </a:p>
          <a:p>
            <a:pPr indent="-381000" lvl="0" marL="457200" rtl="0" algn="l">
              <a:lnSpc>
                <a:spcPct val="115000"/>
              </a:lnSpc>
              <a:spcBef>
                <a:spcPts val="0"/>
              </a:spcBef>
              <a:spcAft>
                <a:spcPts val="0"/>
              </a:spcAft>
              <a:buSzPts val="2400"/>
              <a:buChar char="●"/>
            </a:pPr>
            <a:r>
              <a:rPr lang="en"/>
              <a:t>The Child Spies</a:t>
            </a:r>
            <a:endParaRPr/>
          </a:p>
          <a:p>
            <a:pPr indent="-381000" lvl="0" marL="457200" rtl="0" algn="l">
              <a:lnSpc>
                <a:spcPct val="115000"/>
              </a:lnSpc>
              <a:spcBef>
                <a:spcPts val="0"/>
              </a:spcBef>
              <a:spcAft>
                <a:spcPts val="0"/>
              </a:spcAft>
              <a:buSzPts val="2400"/>
              <a:buChar char="●"/>
            </a:pPr>
            <a:r>
              <a:rPr lang="en"/>
              <a:t>The Mutability of Truth</a:t>
            </a:r>
            <a:endParaRPr/>
          </a:p>
          <a:p>
            <a:pPr indent="-381000" lvl="0" marL="457200" rtl="0" algn="l">
              <a:lnSpc>
                <a:spcPct val="115000"/>
              </a:lnSpc>
              <a:spcBef>
                <a:spcPts val="0"/>
              </a:spcBef>
              <a:spcAft>
                <a:spcPts val="0"/>
              </a:spcAft>
              <a:buSzPts val="2400"/>
              <a:buChar char="●"/>
            </a:pPr>
            <a:r>
              <a:rPr lang="en"/>
              <a:t>The World Split</a:t>
            </a:r>
            <a:endParaRPr/>
          </a:p>
          <a:p>
            <a:pPr indent="-381000" lvl="0" marL="457200" rtl="0" algn="l">
              <a:lnSpc>
                <a:spcPct val="115000"/>
              </a:lnSpc>
              <a:spcBef>
                <a:spcPts val="0"/>
              </a:spcBef>
              <a:spcAft>
                <a:spcPts val="0"/>
              </a:spcAft>
              <a:buSzPts val="2400"/>
              <a:buChar char="●"/>
            </a:pPr>
            <a:r>
              <a:rPr lang="en"/>
              <a:t>The Ultimate Weapon</a:t>
            </a:r>
            <a:endParaRPr/>
          </a:p>
        </p:txBody>
      </p:sp>
      <p:pic>
        <p:nvPicPr>
          <p:cNvPr descr="This timer silently counts down to 0:00, then alerts you that time is up with a gentle beep sound." id="301" name="Google Shape;301;p35" title="5 Minute Timer">
            <a:hlinkClick r:id="rId4"/>
          </p:cNvPr>
          <p:cNvPicPr preferRelativeResize="0"/>
          <p:nvPr/>
        </p:nvPicPr>
        <p:blipFill>
          <a:blip r:embed="rId5">
            <a:alphaModFix/>
          </a:blip>
          <a:stretch>
            <a:fillRect/>
          </a:stretch>
        </p:blipFill>
        <p:spPr>
          <a:xfrm>
            <a:off x="7340393" y="1569325"/>
            <a:ext cx="1420257" cy="7989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5" name="Shape 305"/>
        <p:cNvGrpSpPr/>
        <p:nvPr/>
      </p:nvGrpSpPr>
      <p:grpSpPr>
        <a:xfrm>
          <a:off x="0" y="0"/>
          <a:ext cx="0" cy="0"/>
          <a:chOff x="0" y="0"/>
          <a:chExt cx="0" cy="0"/>
        </a:xfrm>
      </p:grpSpPr>
      <p:sp>
        <p:nvSpPr>
          <p:cNvPr id="306" name="Google Shape;306;p36"/>
          <p:cNvSpPr txBox="1"/>
          <p:nvPr>
            <p:ph idx="1" type="body"/>
          </p:nvPr>
        </p:nvSpPr>
        <p:spPr>
          <a:xfrm>
            <a:off x="343325" y="237850"/>
            <a:ext cx="2165100" cy="21777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b="1" lang="en"/>
              <a:t>Agenda:</a:t>
            </a:r>
            <a:endParaRPr b="1"/>
          </a:p>
          <a:p>
            <a:pPr indent="-342900" lvl="0" marL="457200" rtl="0" algn="l">
              <a:lnSpc>
                <a:spcPct val="100000"/>
              </a:lnSpc>
              <a:spcBef>
                <a:spcPts val="1600"/>
              </a:spcBef>
              <a:spcAft>
                <a:spcPts val="0"/>
              </a:spcAft>
              <a:buSzPts val="1800"/>
              <a:buChar char="-"/>
            </a:pPr>
            <a:r>
              <a:rPr lang="en"/>
              <a:t>Notes</a:t>
            </a:r>
            <a:endParaRPr/>
          </a:p>
          <a:p>
            <a:pPr indent="-342900" lvl="0" marL="457200" rtl="0" algn="l">
              <a:lnSpc>
                <a:spcPct val="100000"/>
              </a:lnSpc>
              <a:spcBef>
                <a:spcPts val="0"/>
              </a:spcBef>
              <a:spcAft>
                <a:spcPts val="0"/>
              </a:spcAft>
              <a:buSzPts val="1800"/>
              <a:buChar char="-"/>
            </a:pPr>
            <a:r>
              <a:rPr lang="en"/>
              <a:t>Clip</a:t>
            </a:r>
            <a:endParaRPr/>
          </a:p>
          <a:p>
            <a:pPr indent="-342900" lvl="0" marL="457200" rtl="0" algn="l">
              <a:lnSpc>
                <a:spcPct val="100000"/>
              </a:lnSpc>
              <a:spcBef>
                <a:spcPts val="0"/>
              </a:spcBef>
              <a:spcAft>
                <a:spcPts val="0"/>
              </a:spcAft>
              <a:buSzPts val="1800"/>
              <a:buChar char="-"/>
            </a:pPr>
            <a:r>
              <a:rPr lang="en"/>
              <a:t>TImeline Activity</a:t>
            </a:r>
            <a:endParaRPr/>
          </a:p>
          <a:p>
            <a:pPr indent="-342900" lvl="0" marL="457200" rtl="0" algn="l">
              <a:lnSpc>
                <a:spcPct val="100000"/>
              </a:lnSpc>
              <a:spcBef>
                <a:spcPts val="0"/>
              </a:spcBef>
              <a:spcAft>
                <a:spcPts val="0"/>
              </a:spcAft>
              <a:buSzPts val="1800"/>
              <a:buChar char="-"/>
            </a:pPr>
            <a:r>
              <a:rPr lang="en"/>
              <a:t>Identify Controls.</a:t>
            </a:r>
            <a:endParaRPr b="1"/>
          </a:p>
        </p:txBody>
      </p:sp>
      <p:sp>
        <p:nvSpPr>
          <p:cNvPr id="307" name="Google Shape;307;p36"/>
          <p:cNvSpPr txBox="1"/>
          <p:nvPr>
            <p:ph idx="2" type="body"/>
          </p:nvPr>
        </p:nvSpPr>
        <p:spPr>
          <a:xfrm>
            <a:off x="384038" y="2745475"/>
            <a:ext cx="2073900" cy="2177700"/>
          </a:xfrm>
          <a:prstGeom prst="rect">
            <a:avLst/>
          </a:prstGeom>
        </p:spPr>
        <p:txBody>
          <a:bodyPr anchorCtr="0" anchor="t" bIns="91425" lIns="91425" spcFirstLastPara="1" rIns="91425" wrap="square" tIns="91425">
            <a:normAutofit fontScale="92500"/>
          </a:bodyPr>
          <a:lstStyle/>
          <a:p>
            <a:pPr indent="0" lvl="0" marL="0" rtl="0" algn="ctr">
              <a:spcBef>
                <a:spcPts val="0"/>
              </a:spcBef>
              <a:spcAft>
                <a:spcPts val="0"/>
              </a:spcAft>
              <a:buNone/>
            </a:pPr>
            <a:r>
              <a:rPr b="1" lang="en"/>
              <a:t>Participation Expectations:</a:t>
            </a:r>
            <a:endParaRPr b="1"/>
          </a:p>
          <a:p>
            <a:pPr indent="-334328" lvl="0" marL="457200" rtl="0" algn="l">
              <a:spcBef>
                <a:spcPts val="1600"/>
              </a:spcBef>
              <a:spcAft>
                <a:spcPts val="0"/>
              </a:spcAft>
              <a:buSzPct val="100000"/>
              <a:buChar char="●"/>
            </a:pPr>
            <a:r>
              <a:rPr b="1" lang="en"/>
              <a:t>Discuss with your group. </a:t>
            </a:r>
            <a:endParaRPr b="1"/>
          </a:p>
          <a:p>
            <a:pPr indent="-334328" lvl="0" marL="457200" rtl="0" algn="l">
              <a:spcBef>
                <a:spcPts val="0"/>
              </a:spcBef>
              <a:spcAft>
                <a:spcPts val="0"/>
              </a:spcAft>
              <a:buSzPct val="100000"/>
              <a:buChar char="●"/>
            </a:pPr>
            <a:r>
              <a:rPr b="1" lang="en"/>
              <a:t>Group Answer to class. </a:t>
            </a:r>
            <a:endParaRPr b="1"/>
          </a:p>
        </p:txBody>
      </p:sp>
      <p:sp>
        <p:nvSpPr>
          <p:cNvPr id="308" name="Google Shape;308;p36"/>
          <p:cNvSpPr txBox="1"/>
          <p:nvPr>
            <p:ph type="title"/>
          </p:nvPr>
        </p:nvSpPr>
        <p:spPr>
          <a:xfrm>
            <a:off x="27383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Fact vs. Fiction Timeline</a:t>
            </a:r>
            <a:endParaRPr>
              <a:solidFill>
                <a:srgbClr val="990000"/>
              </a:solidFill>
            </a:endParaRPr>
          </a:p>
        </p:txBody>
      </p:sp>
      <p:sp>
        <p:nvSpPr>
          <p:cNvPr id="309" name="Google Shape;309;p36"/>
          <p:cNvSpPr txBox="1"/>
          <p:nvPr>
            <p:ph idx="3" type="body"/>
          </p:nvPr>
        </p:nvSpPr>
        <p:spPr>
          <a:xfrm>
            <a:off x="2817625" y="810175"/>
            <a:ext cx="6052200" cy="4169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t>Lets look at these descriptions and put them in timeline order. </a:t>
            </a:r>
            <a:endParaRPr/>
          </a:p>
          <a:p>
            <a:pPr indent="-381000" lvl="0" marL="457200" rtl="0" algn="l">
              <a:lnSpc>
                <a:spcPct val="115000"/>
              </a:lnSpc>
              <a:spcBef>
                <a:spcPts val="0"/>
              </a:spcBef>
              <a:spcAft>
                <a:spcPts val="0"/>
              </a:spcAft>
              <a:buSzPts val="2400"/>
              <a:buChar char="●"/>
            </a:pPr>
            <a:r>
              <a:t/>
            </a:r>
            <a:endParaRPr/>
          </a:p>
          <a:p>
            <a:pPr indent="-381000" lvl="0" marL="457200" rtl="0" algn="l">
              <a:lnSpc>
                <a:spcPct val="115000"/>
              </a:lnSpc>
              <a:spcBef>
                <a:spcPts val="0"/>
              </a:spcBef>
              <a:spcAft>
                <a:spcPts val="0"/>
              </a:spcAft>
              <a:buSzPts val="2400"/>
              <a:buChar char="●"/>
            </a:pPr>
            <a:r>
              <a:rPr lang="en"/>
              <a:t>The Child Spies 1930-1940</a:t>
            </a:r>
            <a:endParaRPr/>
          </a:p>
          <a:p>
            <a:pPr indent="-381000" lvl="0" marL="457200" rtl="0" algn="l">
              <a:lnSpc>
                <a:spcPct val="115000"/>
              </a:lnSpc>
              <a:spcBef>
                <a:spcPts val="0"/>
              </a:spcBef>
              <a:spcAft>
                <a:spcPts val="0"/>
              </a:spcAft>
              <a:buSzPts val="2400"/>
              <a:buChar char="●"/>
            </a:pPr>
            <a:r>
              <a:rPr lang="en"/>
              <a:t>The Mutability of Truth 1937</a:t>
            </a:r>
            <a:endParaRPr/>
          </a:p>
          <a:p>
            <a:pPr indent="-381000" lvl="0" marL="457200" rtl="0" algn="l">
              <a:spcBef>
                <a:spcPts val="0"/>
              </a:spcBef>
              <a:spcAft>
                <a:spcPts val="0"/>
              </a:spcAft>
              <a:buSzPts val="2400"/>
              <a:buChar char="●"/>
            </a:pPr>
            <a:r>
              <a:rPr lang="en"/>
              <a:t>The "Un-Person" 1936-1938</a:t>
            </a:r>
            <a:endParaRPr/>
          </a:p>
          <a:p>
            <a:pPr indent="-381000" lvl="0" marL="457200" rtl="0" algn="l">
              <a:lnSpc>
                <a:spcPct val="115000"/>
              </a:lnSpc>
              <a:spcBef>
                <a:spcPts val="0"/>
              </a:spcBef>
              <a:spcAft>
                <a:spcPts val="0"/>
              </a:spcAft>
              <a:buSzPts val="2400"/>
              <a:buChar char="●"/>
            </a:pPr>
            <a:r>
              <a:rPr lang="en"/>
              <a:t>The World Split 1943</a:t>
            </a:r>
            <a:endParaRPr/>
          </a:p>
          <a:p>
            <a:pPr indent="-381000" lvl="0" marL="457200" rtl="0" algn="l">
              <a:lnSpc>
                <a:spcPct val="115000"/>
              </a:lnSpc>
              <a:spcBef>
                <a:spcPts val="0"/>
              </a:spcBef>
              <a:spcAft>
                <a:spcPts val="0"/>
              </a:spcAft>
              <a:buSzPts val="2400"/>
              <a:buChar char="●"/>
            </a:pPr>
            <a:r>
              <a:rPr lang="en"/>
              <a:t>The Invisible Bomb 1944</a:t>
            </a:r>
            <a:endParaRPr/>
          </a:p>
          <a:p>
            <a:pPr indent="-381000" lvl="0" marL="457200" rtl="0" algn="l">
              <a:lnSpc>
                <a:spcPct val="115000"/>
              </a:lnSpc>
              <a:spcBef>
                <a:spcPts val="0"/>
              </a:spcBef>
              <a:spcAft>
                <a:spcPts val="0"/>
              </a:spcAft>
              <a:buSzPts val="2400"/>
              <a:buChar char="●"/>
            </a:pPr>
            <a:r>
              <a:rPr lang="en"/>
              <a:t>The Ultimate Weapon 1945</a:t>
            </a:r>
            <a:endParaRPr/>
          </a:p>
        </p:txBody>
      </p:sp>
      <p:pic>
        <p:nvPicPr>
          <p:cNvPr descr="This timer silently counts down to 0:00, then alerts you that time is up with a gentle beep sound." id="310" name="Google Shape;310;p36" title="5 Minute Timer">
            <a:hlinkClick r:id="rId4"/>
          </p:cNvPr>
          <p:cNvPicPr preferRelativeResize="0"/>
          <p:nvPr/>
        </p:nvPicPr>
        <p:blipFill>
          <a:blip r:embed="rId5">
            <a:alphaModFix/>
          </a:blip>
          <a:stretch>
            <a:fillRect/>
          </a:stretch>
        </p:blipFill>
        <p:spPr>
          <a:xfrm>
            <a:off x="7340393" y="1569325"/>
            <a:ext cx="1420257" cy="7989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7"/>
          <p:cNvSpPr txBox="1"/>
          <p:nvPr>
            <p:ph idx="1" type="body"/>
          </p:nvPr>
        </p:nvSpPr>
        <p:spPr>
          <a:xfrm>
            <a:off x="319600" y="1025725"/>
            <a:ext cx="8517900" cy="395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This is a Safe Zone: Don’t speak over others, Raise your hand to speak, Disagree respectfully, and no derogatory language. Use Pathos, Ethos, or Logos Effectively. </a:t>
            </a:r>
            <a:endParaRPr b="1"/>
          </a:p>
          <a:p>
            <a:pPr indent="0" lvl="0" marL="0" rtl="0" algn="l">
              <a:spcBef>
                <a:spcPts val="1600"/>
              </a:spcBef>
              <a:spcAft>
                <a:spcPts val="0"/>
              </a:spcAft>
              <a:buNone/>
            </a:pPr>
            <a:r>
              <a:t/>
            </a:r>
            <a:endParaRPr b="1"/>
          </a:p>
          <a:p>
            <a:pPr indent="0" lvl="0" marL="0" rtl="0" algn="l">
              <a:spcBef>
                <a:spcPts val="1600"/>
              </a:spcBef>
              <a:spcAft>
                <a:spcPts val="0"/>
              </a:spcAft>
              <a:buNone/>
            </a:pPr>
            <a:r>
              <a:rPr i="1" lang="en"/>
              <a:t>Discussion Topic:  "Should students be required to wear ID badges visible at all times during school?"</a:t>
            </a:r>
            <a:endParaRPr i="1"/>
          </a:p>
          <a:p>
            <a:pPr indent="0" lvl="0" marL="0" rtl="0" algn="l">
              <a:spcBef>
                <a:spcPts val="1600"/>
              </a:spcBef>
              <a:spcAft>
                <a:spcPts val="1600"/>
              </a:spcAft>
              <a:buNone/>
            </a:pPr>
            <a:r>
              <a:rPr lang="en"/>
              <a:t>Take a minute or two to write down your argument and thoughts. </a:t>
            </a:r>
            <a:endParaRPr/>
          </a:p>
        </p:txBody>
      </p:sp>
      <p:sp>
        <p:nvSpPr>
          <p:cNvPr id="316" name="Google Shape;316;p37"/>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Classroom Discussion</a:t>
            </a:r>
            <a:endParaRPr/>
          </a:p>
        </p:txBody>
      </p:sp>
      <p:pic>
        <p:nvPicPr>
          <p:cNvPr descr="This timer silently counts down to 0:00, then alerts you that time is up with a gentle beep sound." id="317" name="Google Shape;317;p37" title="10 Minute Timer">
            <a:hlinkClick r:id="rId3"/>
          </p:cNvPr>
          <p:cNvPicPr preferRelativeResize="0"/>
          <p:nvPr/>
        </p:nvPicPr>
        <p:blipFill>
          <a:blip r:embed="rId4">
            <a:alphaModFix/>
          </a:blip>
          <a:stretch>
            <a:fillRect/>
          </a:stretch>
        </p:blipFill>
        <p:spPr>
          <a:xfrm>
            <a:off x="7410301" y="2170350"/>
            <a:ext cx="1427194" cy="8028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38"/>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Exit Ticket</a:t>
            </a:r>
            <a:endParaRPr/>
          </a:p>
        </p:txBody>
      </p:sp>
      <p:sp>
        <p:nvSpPr>
          <p:cNvPr id="323" name="Google Shape;323;p38"/>
          <p:cNvSpPr txBox="1"/>
          <p:nvPr>
            <p:ph idx="1" type="body"/>
          </p:nvPr>
        </p:nvSpPr>
        <p:spPr>
          <a:xfrm>
            <a:off x="319600" y="1025725"/>
            <a:ext cx="8517900" cy="395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your exit ticket - </a:t>
            </a:r>
            <a:endParaRPr/>
          </a:p>
          <a:p>
            <a:pPr indent="0" lvl="0" marL="0" rtl="0" algn="l">
              <a:spcBef>
                <a:spcPts val="1600"/>
              </a:spcBef>
              <a:spcAft>
                <a:spcPts val="0"/>
              </a:spcAft>
              <a:buNone/>
            </a:pPr>
            <a:r>
              <a:rPr lang="en"/>
              <a:t>"Choose one of the 4 Dystopian Controls (Corporate, Bureaucratic, Tech, Philosophical). </a:t>
            </a:r>
            <a:r>
              <a:rPr lang="en" u="sng"/>
              <a:t>Underline it!!</a:t>
            </a:r>
            <a:endParaRPr u="sng"/>
          </a:p>
          <a:p>
            <a:pPr indent="0" lvl="0" marL="0" rtl="0" algn="l">
              <a:spcBef>
                <a:spcPts val="1600"/>
              </a:spcBef>
              <a:spcAft>
                <a:spcPts val="1600"/>
              </a:spcAft>
              <a:buNone/>
            </a:pPr>
            <a:r>
              <a:rPr lang="en"/>
              <a:t>Explain how Student ID Badges could be seen as an example of that control."</a:t>
            </a:r>
            <a:endParaRPr/>
          </a:p>
        </p:txBody>
      </p:sp>
      <p:pic>
        <p:nvPicPr>
          <p:cNvPr descr="This timer silently counts down to 0:00, then alerts you that time is up with a gentle beep sound." id="324" name="Google Shape;324;p38" title="5 Minute Timer">
            <a:hlinkClick r:id="rId3"/>
          </p:cNvPr>
          <p:cNvPicPr preferRelativeResize="0"/>
          <p:nvPr/>
        </p:nvPicPr>
        <p:blipFill>
          <a:blip r:embed="rId4">
            <a:alphaModFix/>
          </a:blip>
          <a:stretch>
            <a:fillRect/>
          </a:stretch>
        </p:blipFill>
        <p:spPr>
          <a:xfrm>
            <a:off x="6723118" y="3850125"/>
            <a:ext cx="1420257" cy="7989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8" name="Shape 328"/>
        <p:cNvGrpSpPr/>
        <p:nvPr/>
      </p:nvGrpSpPr>
      <p:grpSpPr>
        <a:xfrm>
          <a:off x="0" y="0"/>
          <a:ext cx="0" cy="0"/>
          <a:chOff x="0" y="0"/>
          <a:chExt cx="0" cy="0"/>
        </a:xfrm>
      </p:grpSpPr>
      <p:sp>
        <p:nvSpPr>
          <p:cNvPr id="329" name="Google Shape;329;p39"/>
          <p:cNvSpPr txBox="1"/>
          <p:nvPr>
            <p:ph idx="1" type="body"/>
          </p:nvPr>
        </p:nvSpPr>
        <p:spPr>
          <a:xfrm>
            <a:off x="6863513" y="237850"/>
            <a:ext cx="2073900" cy="2177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Agenda</a:t>
            </a:r>
            <a:endParaRPr b="1"/>
          </a:p>
          <a:p>
            <a:pPr indent="-342900" lvl="0" marL="457200" rtl="0" algn="l">
              <a:spcBef>
                <a:spcPts val="1600"/>
              </a:spcBef>
              <a:spcAft>
                <a:spcPts val="0"/>
              </a:spcAft>
              <a:buSzPts val="1800"/>
              <a:buChar char="●"/>
            </a:pPr>
            <a:r>
              <a:rPr b="1" lang="en"/>
              <a:t>Allegory of the Cave</a:t>
            </a:r>
            <a:endParaRPr b="1"/>
          </a:p>
          <a:p>
            <a:pPr indent="-342900" lvl="0" marL="457200" rtl="0" algn="l">
              <a:spcBef>
                <a:spcPts val="0"/>
              </a:spcBef>
              <a:spcAft>
                <a:spcPts val="0"/>
              </a:spcAft>
              <a:buSzPts val="1800"/>
              <a:buChar char="●"/>
            </a:pPr>
            <a:r>
              <a:rPr b="1" lang="en"/>
              <a:t>Modern Concepts</a:t>
            </a:r>
            <a:endParaRPr b="1"/>
          </a:p>
          <a:p>
            <a:pPr indent="-342900" lvl="0" marL="457200" rtl="0" algn="l">
              <a:spcBef>
                <a:spcPts val="0"/>
              </a:spcBef>
              <a:spcAft>
                <a:spcPts val="0"/>
              </a:spcAft>
              <a:buSzPts val="1800"/>
              <a:buChar char="●"/>
            </a:pPr>
            <a:r>
              <a:t/>
            </a:r>
            <a:endParaRPr b="1"/>
          </a:p>
        </p:txBody>
      </p:sp>
      <p:sp>
        <p:nvSpPr>
          <p:cNvPr id="330" name="Google Shape;330;p39"/>
          <p:cNvSpPr txBox="1"/>
          <p:nvPr>
            <p:ph idx="2" type="body"/>
          </p:nvPr>
        </p:nvSpPr>
        <p:spPr>
          <a:xfrm>
            <a:off x="6861038" y="2745475"/>
            <a:ext cx="2073900" cy="217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Participation expectations: Follow along with notes.  </a:t>
            </a:r>
            <a:endParaRPr b="1"/>
          </a:p>
        </p:txBody>
      </p:sp>
      <p:sp>
        <p:nvSpPr>
          <p:cNvPr id="331" name="Google Shape;331;p39"/>
          <p:cNvSpPr txBox="1"/>
          <p:nvPr>
            <p:ph type="title"/>
          </p:nvPr>
        </p:nvSpPr>
        <p:spPr>
          <a:xfrm>
            <a:off x="2999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Allegory of the Cave Recap</a:t>
            </a:r>
            <a:endParaRPr sz="2800"/>
          </a:p>
        </p:txBody>
      </p:sp>
      <p:sp>
        <p:nvSpPr>
          <p:cNvPr id="332" name="Google Shape;332;p39"/>
          <p:cNvSpPr txBox="1"/>
          <p:nvPr>
            <p:ph idx="3" type="body"/>
          </p:nvPr>
        </p:nvSpPr>
        <p:spPr>
          <a:xfrm>
            <a:off x="379225" y="810175"/>
            <a:ext cx="60522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Label and Define the following on your image: </a:t>
            </a:r>
            <a:r>
              <a:rPr b="1" lang="en"/>
              <a:t>Shadows, Chains, Fire, Puppeteer, Prisoner, Sun, Reality, False Reality</a:t>
            </a:r>
            <a:r>
              <a:rPr lang="en"/>
              <a:t>, </a:t>
            </a:r>
            <a:r>
              <a:rPr b="1" lang="en"/>
              <a:t>Enlightenment. </a:t>
            </a:r>
            <a:endParaRPr b="1"/>
          </a:p>
        </p:txBody>
      </p:sp>
      <p:pic>
        <p:nvPicPr>
          <p:cNvPr descr="This timer silently counts down to 0:00, then alerts you that time is up with a gentle beep sound." id="333" name="Google Shape;333;p39" title="5 Minute Timer">
            <a:hlinkClick r:id="rId4"/>
          </p:cNvPr>
          <p:cNvPicPr preferRelativeResize="0"/>
          <p:nvPr/>
        </p:nvPicPr>
        <p:blipFill>
          <a:blip r:embed="rId5">
            <a:alphaModFix/>
          </a:blip>
          <a:stretch>
            <a:fillRect/>
          </a:stretch>
        </p:blipFill>
        <p:spPr>
          <a:xfrm>
            <a:off x="7216000" y="2229988"/>
            <a:ext cx="1215155" cy="683525"/>
          </a:xfrm>
          <a:prstGeom prst="rect">
            <a:avLst/>
          </a:prstGeom>
          <a:noFill/>
          <a:ln>
            <a:noFill/>
          </a:ln>
        </p:spPr>
      </p:pic>
      <p:pic>
        <p:nvPicPr>
          <p:cNvPr id="334" name="Google Shape;334;p39"/>
          <p:cNvPicPr preferRelativeResize="0"/>
          <p:nvPr/>
        </p:nvPicPr>
        <p:blipFill rotWithShape="1">
          <a:blip r:embed="rId6">
            <a:alphaModFix/>
          </a:blip>
          <a:srcRect b="0" l="7579" r="0" t="-2817"/>
          <a:stretch/>
        </p:blipFill>
        <p:spPr>
          <a:xfrm>
            <a:off x="1672300" y="2689075"/>
            <a:ext cx="3619100" cy="2290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9" name="Shape 99"/>
        <p:cNvGrpSpPr/>
        <p:nvPr/>
      </p:nvGrpSpPr>
      <p:grpSpPr>
        <a:xfrm>
          <a:off x="0" y="0"/>
          <a:ext cx="0" cy="0"/>
          <a:chOff x="0" y="0"/>
          <a:chExt cx="0" cy="0"/>
        </a:xfrm>
      </p:grpSpPr>
      <p:sp>
        <p:nvSpPr>
          <p:cNvPr id="100" name="Google Shape;100;p13"/>
          <p:cNvSpPr txBox="1"/>
          <p:nvPr>
            <p:ph idx="1" type="body"/>
          </p:nvPr>
        </p:nvSpPr>
        <p:spPr>
          <a:xfrm>
            <a:off x="343325" y="237850"/>
            <a:ext cx="2278500" cy="2177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Agenda:</a:t>
            </a:r>
            <a:endParaRPr b="1"/>
          </a:p>
          <a:p>
            <a:pPr indent="-342900" lvl="0" marL="457200" rtl="0" algn="l">
              <a:lnSpc>
                <a:spcPct val="100000"/>
              </a:lnSpc>
              <a:spcBef>
                <a:spcPts val="1600"/>
              </a:spcBef>
              <a:spcAft>
                <a:spcPts val="0"/>
              </a:spcAft>
              <a:buSzPts val="1800"/>
              <a:buChar char="-"/>
            </a:pPr>
            <a:r>
              <a:rPr lang="en"/>
              <a:t>Notes</a:t>
            </a:r>
            <a:endParaRPr/>
          </a:p>
          <a:p>
            <a:pPr indent="-342900" lvl="0" marL="457200" rtl="0" algn="l">
              <a:lnSpc>
                <a:spcPct val="100000"/>
              </a:lnSpc>
              <a:spcBef>
                <a:spcPts val="0"/>
              </a:spcBef>
              <a:spcAft>
                <a:spcPts val="0"/>
              </a:spcAft>
              <a:buSzPts val="1800"/>
              <a:buChar char="-"/>
            </a:pPr>
            <a:r>
              <a:rPr lang="en"/>
              <a:t>Fact vs. Fiction</a:t>
            </a:r>
            <a:endParaRPr/>
          </a:p>
          <a:p>
            <a:pPr indent="0" lvl="0" marL="0" rtl="0" algn="l">
              <a:lnSpc>
                <a:spcPct val="100000"/>
              </a:lnSpc>
              <a:spcBef>
                <a:spcPts val="0"/>
              </a:spcBef>
              <a:spcAft>
                <a:spcPts val="0"/>
              </a:spcAft>
              <a:buNone/>
            </a:pPr>
            <a:r>
              <a:t/>
            </a:r>
            <a:endParaRPr/>
          </a:p>
          <a:p>
            <a:pPr indent="0" lvl="0" marL="0" rtl="0" algn="l">
              <a:spcBef>
                <a:spcPts val="0"/>
              </a:spcBef>
              <a:spcAft>
                <a:spcPts val="1600"/>
              </a:spcAft>
              <a:buNone/>
            </a:pPr>
            <a:r>
              <a:t/>
            </a:r>
            <a:endParaRPr b="1"/>
          </a:p>
        </p:txBody>
      </p:sp>
      <p:sp>
        <p:nvSpPr>
          <p:cNvPr id="101" name="Google Shape;101;p13"/>
          <p:cNvSpPr txBox="1"/>
          <p:nvPr>
            <p:ph idx="2" type="body"/>
          </p:nvPr>
        </p:nvSpPr>
        <p:spPr>
          <a:xfrm>
            <a:off x="384038" y="2745475"/>
            <a:ext cx="2073900" cy="2177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Participation Expectations:</a:t>
            </a:r>
            <a:endParaRPr b="1"/>
          </a:p>
          <a:p>
            <a:pPr indent="-342900" lvl="0" marL="457200" rtl="0" algn="l">
              <a:spcBef>
                <a:spcPts val="1600"/>
              </a:spcBef>
              <a:spcAft>
                <a:spcPts val="0"/>
              </a:spcAft>
              <a:buSzPts val="1800"/>
              <a:buChar char="●"/>
            </a:pPr>
            <a:r>
              <a:rPr b="1" lang="en"/>
              <a:t>Write all the notes in </a:t>
            </a:r>
            <a:r>
              <a:rPr b="1" lang="en">
                <a:solidFill>
                  <a:srgbClr val="FF0000"/>
                </a:solidFill>
              </a:rPr>
              <a:t>RED</a:t>
            </a:r>
            <a:endParaRPr b="1">
              <a:solidFill>
                <a:srgbClr val="FF0000"/>
              </a:solidFill>
            </a:endParaRPr>
          </a:p>
        </p:txBody>
      </p:sp>
      <p:sp>
        <p:nvSpPr>
          <p:cNvPr id="102" name="Google Shape;102;p13"/>
          <p:cNvSpPr txBox="1"/>
          <p:nvPr>
            <p:ph type="title"/>
          </p:nvPr>
        </p:nvSpPr>
        <p:spPr>
          <a:xfrm>
            <a:off x="27383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Title: </a:t>
            </a:r>
            <a:r>
              <a:rPr lang="en">
                <a:solidFill>
                  <a:srgbClr val="990000"/>
                </a:solidFill>
              </a:rPr>
              <a:t>Rhetorical Appeals</a:t>
            </a:r>
            <a:endParaRPr>
              <a:solidFill>
                <a:srgbClr val="990000"/>
              </a:solidFill>
            </a:endParaRPr>
          </a:p>
        </p:txBody>
      </p:sp>
      <p:sp>
        <p:nvSpPr>
          <p:cNvPr id="103" name="Google Shape;103;p13"/>
          <p:cNvSpPr txBox="1"/>
          <p:nvPr>
            <p:ph idx="3" type="body"/>
          </p:nvPr>
        </p:nvSpPr>
        <p:spPr>
          <a:xfrm>
            <a:off x="2817625" y="810175"/>
            <a:ext cx="6052200" cy="4169700"/>
          </a:xfrm>
          <a:prstGeom prst="rect">
            <a:avLst/>
          </a:prstGeom>
        </p:spPr>
        <p:txBody>
          <a:bodyPr anchorCtr="0" anchor="t" bIns="91425" lIns="91425" spcFirstLastPara="1" rIns="91425" wrap="square" tIns="91425">
            <a:normAutofit lnSpcReduction="20000"/>
          </a:bodyPr>
          <a:lstStyle/>
          <a:p>
            <a:pPr indent="-381000" lvl="0" marL="457200" rtl="0" algn="l">
              <a:spcBef>
                <a:spcPts val="0"/>
              </a:spcBef>
              <a:spcAft>
                <a:spcPts val="0"/>
              </a:spcAft>
              <a:buClr>
                <a:srgbClr val="FF0000"/>
              </a:buClr>
              <a:buSzPts val="2400"/>
              <a:buChar char="-"/>
            </a:pPr>
            <a:r>
              <a:rPr lang="en">
                <a:solidFill>
                  <a:srgbClr val="FF0000"/>
                </a:solidFill>
              </a:rPr>
              <a:t>Used in conjunction (</a:t>
            </a:r>
            <a:r>
              <a:rPr i="1" lang="en">
                <a:solidFill>
                  <a:srgbClr val="FF0000"/>
                </a:solidFill>
              </a:rPr>
              <a:t>to connect 2 things</a:t>
            </a:r>
            <a:r>
              <a:rPr lang="en">
                <a:solidFill>
                  <a:srgbClr val="FF0000"/>
                </a:solidFill>
              </a:rPr>
              <a:t>) with Devices to persuade someone. </a:t>
            </a:r>
            <a:endParaRPr>
              <a:solidFill>
                <a:srgbClr val="FF0000"/>
              </a:solidFill>
            </a:endParaRPr>
          </a:p>
          <a:p>
            <a:pPr indent="-381000" lvl="0" marL="457200" rtl="0" algn="l">
              <a:spcBef>
                <a:spcPts val="0"/>
              </a:spcBef>
              <a:spcAft>
                <a:spcPts val="0"/>
              </a:spcAft>
              <a:buClr>
                <a:srgbClr val="FF0000"/>
              </a:buClr>
              <a:buSzPts val="2400"/>
              <a:buChar char="-"/>
            </a:pPr>
            <a:r>
              <a:rPr lang="en">
                <a:solidFill>
                  <a:srgbClr val="FF0000"/>
                </a:solidFill>
              </a:rPr>
              <a:t>Logos: Logical approach - using facts, reasoning, and data. </a:t>
            </a:r>
            <a:endParaRPr>
              <a:solidFill>
                <a:srgbClr val="FF0000"/>
              </a:solidFill>
            </a:endParaRPr>
          </a:p>
          <a:p>
            <a:pPr indent="-381000" lvl="0" marL="457200" rtl="0" algn="l">
              <a:spcBef>
                <a:spcPts val="0"/>
              </a:spcBef>
              <a:spcAft>
                <a:spcPts val="0"/>
              </a:spcAft>
              <a:buClr>
                <a:srgbClr val="FF0000"/>
              </a:buClr>
              <a:buSzPts val="2400"/>
              <a:buChar char="-"/>
            </a:pPr>
            <a:r>
              <a:rPr lang="en">
                <a:solidFill>
                  <a:srgbClr val="FF0000"/>
                </a:solidFill>
              </a:rPr>
              <a:t>Ethos: Building trust - using personal expertise, good character, and shared values. </a:t>
            </a:r>
            <a:endParaRPr>
              <a:solidFill>
                <a:srgbClr val="FF0000"/>
              </a:solidFill>
            </a:endParaRPr>
          </a:p>
          <a:p>
            <a:pPr indent="-381000" lvl="0" marL="457200" rtl="0" algn="l">
              <a:spcBef>
                <a:spcPts val="0"/>
              </a:spcBef>
              <a:spcAft>
                <a:spcPts val="0"/>
              </a:spcAft>
              <a:buClr>
                <a:srgbClr val="FF0000"/>
              </a:buClr>
              <a:buSzPts val="2400"/>
              <a:buChar char="-"/>
            </a:pPr>
            <a:r>
              <a:rPr lang="en">
                <a:solidFill>
                  <a:srgbClr val="FF0000"/>
                </a:solidFill>
              </a:rPr>
              <a:t>Pathos: Emotional affect - causing the reciever to react in a emotional way using fear, joy, or anger. </a:t>
            </a:r>
            <a:endParaRPr>
              <a:solidFill>
                <a:srgbClr val="FF0000"/>
              </a:solidFill>
            </a:endParaRPr>
          </a:p>
        </p:txBody>
      </p:sp>
      <p:pic>
        <p:nvPicPr>
          <p:cNvPr descr="This timer silently counts down to 0:00, then alerts you that time is up with a gentle beep sound." id="104" name="Google Shape;104;p13" title="10 Minute Timer">
            <a:hlinkClick r:id="rId4"/>
          </p:cNvPr>
          <p:cNvPicPr preferRelativeResize="0"/>
          <p:nvPr/>
        </p:nvPicPr>
        <p:blipFill>
          <a:blip r:embed="rId5">
            <a:alphaModFix/>
          </a:blip>
          <a:stretch>
            <a:fillRect/>
          </a:stretch>
        </p:blipFill>
        <p:spPr>
          <a:xfrm>
            <a:off x="7794444" y="4393250"/>
            <a:ext cx="1215155" cy="6835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8" name="Shape 338"/>
        <p:cNvGrpSpPr/>
        <p:nvPr/>
      </p:nvGrpSpPr>
      <p:grpSpPr>
        <a:xfrm>
          <a:off x="0" y="0"/>
          <a:ext cx="0" cy="0"/>
          <a:chOff x="0" y="0"/>
          <a:chExt cx="0" cy="0"/>
        </a:xfrm>
      </p:grpSpPr>
      <p:sp>
        <p:nvSpPr>
          <p:cNvPr id="339" name="Google Shape;339;p40"/>
          <p:cNvSpPr txBox="1"/>
          <p:nvPr>
            <p:ph idx="1" type="body"/>
          </p:nvPr>
        </p:nvSpPr>
        <p:spPr>
          <a:xfrm>
            <a:off x="6863513" y="237850"/>
            <a:ext cx="2073900" cy="2177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Agenda</a:t>
            </a:r>
            <a:endParaRPr b="1"/>
          </a:p>
          <a:p>
            <a:pPr indent="-342900" lvl="0" marL="457200" rtl="0" algn="l">
              <a:spcBef>
                <a:spcPts val="1600"/>
              </a:spcBef>
              <a:spcAft>
                <a:spcPts val="0"/>
              </a:spcAft>
              <a:buSzPts val="1800"/>
              <a:buChar char="●"/>
            </a:pPr>
            <a:r>
              <a:rPr b="1" lang="en"/>
              <a:t>Allegory of the Cave</a:t>
            </a:r>
            <a:endParaRPr b="1"/>
          </a:p>
          <a:p>
            <a:pPr indent="-342900" lvl="0" marL="457200" rtl="0" algn="l">
              <a:spcBef>
                <a:spcPts val="0"/>
              </a:spcBef>
              <a:spcAft>
                <a:spcPts val="0"/>
              </a:spcAft>
              <a:buSzPts val="1800"/>
              <a:buChar char="●"/>
            </a:pPr>
            <a:r>
              <a:rPr b="1" lang="en"/>
              <a:t>Modern Concepts</a:t>
            </a:r>
            <a:endParaRPr b="1"/>
          </a:p>
          <a:p>
            <a:pPr indent="0" lvl="0" marL="0" rtl="0" algn="l">
              <a:spcBef>
                <a:spcPts val="1600"/>
              </a:spcBef>
              <a:spcAft>
                <a:spcPts val="1600"/>
              </a:spcAft>
              <a:buNone/>
            </a:pPr>
            <a:r>
              <a:t/>
            </a:r>
            <a:endParaRPr b="1"/>
          </a:p>
        </p:txBody>
      </p:sp>
      <p:sp>
        <p:nvSpPr>
          <p:cNvPr id="340" name="Google Shape;340;p40"/>
          <p:cNvSpPr txBox="1"/>
          <p:nvPr>
            <p:ph idx="2" type="body"/>
          </p:nvPr>
        </p:nvSpPr>
        <p:spPr>
          <a:xfrm>
            <a:off x="6861038" y="2745475"/>
            <a:ext cx="2073900" cy="217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Participation expectations: Write all of the red in your notes. </a:t>
            </a:r>
            <a:endParaRPr b="1"/>
          </a:p>
        </p:txBody>
      </p:sp>
      <p:sp>
        <p:nvSpPr>
          <p:cNvPr id="341" name="Google Shape;341;p40"/>
          <p:cNvSpPr txBox="1"/>
          <p:nvPr>
            <p:ph type="title"/>
          </p:nvPr>
        </p:nvSpPr>
        <p:spPr>
          <a:xfrm>
            <a:off x="2999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Allegory of the Cave Recap</a:t>
            </a:r>
            <a:endParaRPr sz="2800"/>
          </a:p>
        </p:txBody>
      </p:sp>
      <p:sp>
        <p:nvSpPr>
          <p:cNvPr id="342" name="Google Shape;342;p40"/>
          <p:cNvSpPr txBox="1"/>
          <p:nvPr>
            <p:ph idx="3" type="body"/>
          </p:nvPr>
        </p:nvSpPr>
        <p:spPr>
          <a:xfrm>
            <a:off x="379225" y="810175"/>
            <a:ext cx="60522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300"/>
              <a:t>In your Chart complete the following notes: </a:t>
            </a:r>
            <a:endParaRPr sz="2300"/>
          </a:p>
          <a:p>
            <a:pPr indent="0" lvl="0" marL="0" rtl="0" algn="l">
              <a:spcBef>
                <a:spcPts val="1600"/>
              </a:spcBef>
              <a:spcAft>
                <a:spcPts val="1600"/>
              </a:spcAft>
              <a:buNone/>
            </a:pPr>
            <a:r>
              <a:t/>
            </a:r>
            <a:endParaRPr/>
          </a:p>
        </p:txBody>
      </p:sp>
      <p:pic>
        <p:nvPicPr>
          <p:cNvPr descr="This timer silently counts down to 0:00, then alerts you that time is up with a gentle beep sound." id="343" name="Google Shape;343;p40" title="5 Minute Timer">
            <a:hlinkClick r:id="rId4"/>
          </p:cNvPr>
          <p:cNvPicPr preferRelativeResize="0"/>
          <p:nvPr/>
        </p:nvPicPr>
        <p:blipFill>
          <a:blip r:embed="rId5">
            <a:alphaModFix/>
          </a:blip>
          <a:stretch>
            <a:fillRect/>
          </a:stretch>
        </p:blipFill>
        <p:spPr>
          <a:xfrm>
            <a:off x="7216000" y="2229988"/>
            <a:ext cx="1215155" cy="683525"/>
          </a:xfrm>
          <a:prstGeom prst="rect">
            <a:avLst/>
          </a:prstGeom>
          <a:noFill/>
          <a:ln>
            <a:noFill/>
          </a:ln>
        </p:spPr>
      </p:pic>
      <p:graphicFrame>
        <p:nvGraphicFramePr>
          <p:cNvPr id="344" name="Google Shape;344;p40"/>
          <p:cNvGraphicFramePr/>
          <p:nvPr/>
        </p:nvGraphicFramePr>
        <p:xfrm>
          <a:off x="289450" y="1320537"/>
          <a:ext cx="3000000" cy="3000000"/>
        </p:xfrm>
        <a:graphic>
          <a:graphicData uri="http://schemas.openxmlformats.org/drawingml/2006/table">
            <a:tbl>
              <a:tblPr>
                <a:noFill/>
                <a:tableStyleId>{44AFC8EA-4B5B-4769-A99A-935640999E1D}</a:tableStyleId>
              </a:tblPr>
              <a:tblGrid>
                <a:gridCol w="1630725"/>
                <a:gridCol w="4511250"/>
              </a:tblGrid>
              <a:tr h="455075">
                <a:tc>
                  <a:txBody>
                    <a:bodyPr/>
                    <a:lstStyle/>
                    <a:p>
                      <a:pPr indent="0" lvl="0" marL="0" rtl="0" algn="l">
                        <a:lnSpc>
                          <a:spcPct val="115000"/>
                        </a:lnSpc>
                        <a:spcBef>
                          <a:spcPts val="0"/>
                        </a:spcBef>
                        <a:spcAft>
                          <a:spcPts val="0"/>
                        </a:spcAft>
                        <a:buNone/>
                      </a:pPr>
                      <a:r>
                        <a:rPr b="1" lang="en" sz="2000"/>
                        <a:t>The Symbol</a:t>
                      </a:r>
                      <a:endParaRPr sz="2000"/>
                    </a:p>
                  </a:txBody>
                  <a:tcPr marT="63500" marB="63500" marR="63500" marL="63500" anchor="ctr">
                    <a:lnL cap="flat" cmpd="sng" w="8475">
                      <a:solidFill>
                        <a:srgbClr val="000000"/>
                      </a:solidFill>
                      <a:prstDash val="solid"/>
                      <a:round/>
                      <a:headEnd len="sm" w="sm" type="none"/>
                      <a:tailEnd len="sm" w="sm" type="none"/>
                    </a:lnL>
                    <a:lnR cap="flat" cmpd="sng" w="8475">
                      <a:solidFill>
                        <a:schemeClr val="dk1"/>
                      </a:solidFill>
                      <a:prstDash val="solid"/>
                      <a:round/>
                      <a:headEnd len="sm" w="sm" type="none"/>
                      <a:tailEnd len="sm" w="sm" type="none"/>
                    </a:lnR>
                    <a:lnT cap="flat" cmpd="sng" w="8475">
                      <a:solidFill>
                        <a:srgbClr val="000000"/>
                      </a:solidFill>
                      <a:prstDash val="solid"/>
                      <a:round/>
                      <a:headEnd len="sm" w="sm" type="none"/>
                      <a:tailEnd len="sm" w="sm" type="none"/>
                    </a:lnT>
                    <a:lnB cap="flat" cmpd="sng" w="84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800"/>
                        <a:t>Part 1: Meaning </a:t>
                      </a:r>
                      <a:endParaRPr sz="1800"/>
                    </a:p>
                  </a:txBody>
                  <a:tcPr marT="91425" marB="91425" marR="91425" marL="91425">
                    <a:lnL cap="flat" cmpd="sng" w="847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34000">
                <a:tc>
                  <a:txBody>
                    <a:bodyPr/>
                    <a:lstStyle/>
                    <a:p>
                      <a:pPr indent="0" lvl="0" marL="0" rtl="0" algn="l">
                        <a:lnSpc>
                          <a:spcPct val="115000"/>
                        </a:lnSpc>
                        <a:spcBef>
                          <a:spcPts val="0"/>
                        </a:spcBef>
                        <a:spcAft>
                          <a:spcPts val="0"/>
                        </a:spcAft>
                        <a:buNone/>
                      </a:pPr>
                      <a:r>
                        <a:rPr b="1" lang="en" sz="2000">
                          <a:latin typeface="Times New Roman"/>
                          <a:ea typeface="Times New Roman"/>
                          <a:cs typeface="Times New Roman"/>
                          <a:sym typeface="Times New Roman"/>
                        </a:rPr>
                        <a:t>The Shadows</a:t>
                      </a:r>
                      <a:endParaRPr sz="2000">
                        <a:latin typeface="Times New Roman"/>
                        <a:ea typeface="Times New Roman"/>
                        <a:cs typeface="Times New Roman"/>
                        <a:sym typeface="Times New Roman"/>
                      </a:endParaRPr>
                    </a:p>
                  </a:txBody>
                  <a:tcPr marT="63500" marB="63500" marR="63500" marL="63500" anchor="ctr">
                    <a:lnL cap="flat" cmpd="sng" w="8475">
                      <a:solidFill>
                        <a:srgbClr val="000000"/>
                      </a:solidFill>
                      <a:prstDash val="solid"/>
                      <a:round/>
                      <a:headEnd len="sm" w="sm" type="none"/>
                      <a:tailEnd len="sm" w="sm" type="none"/>
                    </a:lnL>
                    <a:lnR cap="flat" cmpd="sng" w="8475">
                      <a:solidFill>
                        <a:schemeClr val="dk1"/>
                      </a:solidFill>
                      <a:prstDash val="solid"/>
                      <a:round/>
                      <a:headEnd len="sm" w="sm" type="none"/>
                      <a:tailEnd len="sm" w="sm" type="none"/>
                    </a:lnR>
                    <a:lnT cap="flat" cmpd="sng" w="8475">
                      <a:solidFill>
                        <a:srgbClr val="000000"/>
                      </a:solidFill>
                      <a:prstDash val="solid"/>
                      <a:round/>
                      <a:headEnd len="sm" w="sm" type="none"/>
                      <a:tailEnd len="sm" w="sm" type="none"/>
                    </a:lnT>
                    <a:lnB cap="flat" cmpd="sng" w="84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800">
                        <a:solidFill>
                          <a:srgbClr val="FF0000"/>
                        </a:solidFill>
                      </a:endParaRPr>
                    </a:p>
                  </a:txBody>
                  <a:tcPr marT="91425" marB="91425" marR="91425" marL="91425">
                    <a:lnL cap="flat" cmpd="sng" w="847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55075">
                <a:tc>
                  <a:txBody>
                    <a:bodyPr/>
                    <a:lstStyle/>
                    <a:p>
                      <a:pPr indent="0" lvl="0" marL="0" rtl="0" algn="l">
                        <a:lnSpc>
                          <a:spcPct val="115000"/>
                        </a:lnSpc>
                        <a:spcBef>
                          <a:spcPts val="0"/>
                        </a:spcBef>
                        <a:spcAft>
                          <a:spcPts val="0"/>
                        </a:spcAft>
                        <a:buNone/>
                      </a:pPr>
                      <a:r>
                        <a:rPr b="1" lang="en" sz="2000">
                          <a:latin typeface="Times New Roman"/>
                          <a:ea typeface="Times New Roman"/>
                          <a:cs typeface="Times New Roman"/>
                          <a:sym typeface="Times New Roman"/>
                        </a:rPr>
                        <a:t>The Chains</a:t>
                      </a:r>
                      <a:endParaRPr sz="2000">
                        <a:latin typeface="Times New Roman"/>
                        <a:ea typeface="Times New Roman"/>
                        <a:cs typeface="Times New Roman"/>
                        <a:sym typeface="Times New Roman"/>
                      </a:endParaRPr>
                    </a:p>
                  </a:txBody>
                  <a:tcPr marT="63500" marB="63500" marR="63500" marL="63500" anchor="ctr">
                    <a:lnL cap="flat" cmpd="sng" w="8475">
                      <a:solidFill>
                        <a:srgbClr val="000000"/>
                      </a:solidFill>
                      <a:prstDash val="solid"/>
                      <a:round/>
                      <a:headEnd len="sm" w="sm" type="none"/>
                      <a:tailEnd len="sm" w="sm" type="none"/>
                    </a:lnL>
                    <a:lnR cap="flat" cmpd="sng" w="8475">
                      <a:solidFill>
                        <a:schemeClr val="dk1"/>
                      </a:solidFill>
                      <a:prstDash val="solid"/>
                      <a:round/>
                      <a:headEnd len="sm" w="sm" type="none"/>
                      <a:tailEnd len="sm" w="sm" type="none"/>
                    </a:lnR>
                    <a:lnT cap="flat" cmpd="sng" w="8475">
                      <a:solidFill>
                        <a:srgbClr val="000000"/>
                      </a:solidFill>
                      <a:prstDash val="solid"/>
                      <a:round/>
                      <a:headEnd len="sm" w="sm" type="none"/>
                      <a:tailEnd len="sm" w="sm" type="none"/>
                    </a:lnT>
                    <a:lnB cap="flat" cmpd="sng" w="84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800">
                        <a:solidFill>
                          <a:srgbClr val="FF0000"/>
                        </a:solidFill>
                      </a:endParaRPr>
                    </a:p>
                  </a:txBody>
                  <a:tcPr marT="91425" marB="91425" marR="91425" marL="91425">
                    <a:lnL cap="flat" cmpd="sng" w="847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55075">
                <a:tc>
                  <a:txBody>
                    <a:bodyPr/>
                    <a:lstStyle/>
                    <a:p>
                      <a:pPr indent="0" lvl="0" marL="0" rtl="0" algn="l">
                        <a:lnSpc>
                          <a:spcPct val="115000"/>
                        </a:lnSpc>
                        <a:spcBef>
                          <a:spcPts val="0"/>
                        </a:spcBef>
                        <a:spcAft>
                          <a:spcPts val="0"/>
                        </a:spcAft>
                        <a:buNone/>
                      </a:pPr>
                      <a:r>
                        <a:rPr b="1" lang="en" sz="2000">
                          <a:latin typeface="Times New Roman"/>
                          <a:ea typeface="Times New Roman"/>
                          <a:cs typeface="Times New Roman"/>
                          <a:sym typeface="Times New Roman"/>
                        </a:rPr>
                        <a:t>The Fire</a:t>
                      </a:r>
                      <a:endParaRPr b="1" sz="2000">
                        <a:latin typeface="Times New Roman"/>
                        <a:ea typeface="Times New Roman"/>
                        <a:cs typeface="Times New Roman"/>
                        <a:sym typeface="Times New Roman"/>
                      </a:endParaRPr>
                    </a:p>
                  </a:txBody>
                  <a:tcPr marT="63500" marB="63500" marR="63500" marL="63500" anchor="ctr">
                    <a:lnL cap="flat" cmpd="sng" w="8475">
                      <a:solidFill>
                        <a:srgbClr val="000000"/>
                      </a:solidFill>
                      <a:prstDash val="solid"/>
                      <a:round/>
                      <a:headEnd len="sm" w="sm" type="none"/>
                      <a:tailEnd len="sm" w="sm" type="none"/>
                    </a:lnL>
                    <a:lnR cap="flat" cmpd="sng" w="8475">
                      <a:solidFill>
                        <a:schemeClr val="dk1"/>
                      </a:solidFill>
                      <a:prstDash val="solid"/>
                      <a:round/>
                      <a:headEnd len="sm" w="sm" type="none"/>
                      <a:tailEnd len="sm" w="sm" type="none"/>
                    </a:lnR>
                    <a:lnT cap="flat" cmpd="sng" w="8475">
                      <a:solidFill>
                        <a:srgbClr val="000000"/>
                      </a:solidFill>
                      <a:prstDash val="solid"/>
                      <a:round/>
                      <a:headEnd len="sm" w="sm" type="none"/>
                      <a:tailEnd len="sm" w="sm" type="none"/>
                    </a:lnT>
                    <a:lnB cap="flat" cmpd="sng" w="84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800">
                        <a:solidFill>
                          <a:srgbClr val="FF0000"/>
                        </a:solidFill>
                      </a:endParaRPr>
                    </a:p>
                  </a:txBody>
                  <a:tcPr marT="91425" marB="91425" marR="91425" marL="91425">
                    <a:lnL cap="flat" cmpd="sng" w="847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52350">
                <a:tc>
                  <a:txBody>
                    <a:bodyPr/>
                    <a:lstStyle/>
                    <a:p>
                      <a:pPr indent="0" lvl="0" marL="0" rtl="0" algn="l">
                        <a:lnSpc>
                          <a:spcPct val="115000"/>
                        </a:lnSpc>
                        <a:spcBef>
                          <a:spcPts val="0"/>
                        </a:spcBef>
                        <a:spcAft>
                          <a:spcPts val="0"/>
                        </a:spcAft>
                        <a:buNone/>
                      </a:pPr>
                      <a:r>
                        <a:rPr b="1" lang="en" sz="2000">
                          <a:latin typeface="Times New Roman"/>
                          <a:ea typeface="Times New Roman"/>
                          <a:cs typeface="Times New Roman"/>
                          <a:sym typeface="Times New Roman"/>
                        </a:rPr>
                        <a:t>The Puppeteers</a:t>
                      </a:r>
                      <a:endParaRPr sz="2000">
                        <a:latin typeface="Times New Roman"/>
                        <a:ea typeface="Times New Roman"/>
                        <a:cs typeface="Times New Roman"/>
                        <a:sym typeface="Times New Roman"/>
                      </a:endParaRPr>
                    </a:p>
                  </a:txBody>
                  <a:tcPr marT="63500" marB="63500" marR="63500" marL="63500" anchor="ctr">
                    <a:lnL cap="flat" cmpd="sng" w="8475">
                      <a:solidFill>
                        <a:srgbClr val="000000"/>
                      </a:solidFill>
                      <a:prstDash val="solid"/>
                      <a:round/>
                      <a:headEnd len="sm" w="sm" type="none"/>
                      <a:tailEnd len="sm" w="sm" type="none"/>
                    </a:lnL>
                    <a:lnR cap="flat" cmpd="sng" w="8475">
                      <a:solidFill>
                        <a:schemeClr val="dk1"/>
                      </a:solidFill>
                      <a:prstDash val="solid"/>
                      <a:round/>
                      <a:headEnd len="sm" w="sm" type="none"/>
                      <a:tailEnd len="sm" w="sm" type="none"/>
                    </a:lnR>
                    <a:lnT cap="flat" cmpd="sng" w="8475">
                      <a:solidFill>
                        <a:srgbClr val="000000"/>
                      </a:solidFill>
                      <a:prstDash val="solid"/>
                      <a:round/>
                      <a:headEnd len="sm" w="sm" type="none"/>
                      <a:tailEnd len="sm" w="sm" type="none"/>
                    </a:lnT>
                    <a:lnB cap="flat" cmpd="sng" w="84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800">
                        <a:solidFill>
                          <a:srgbClr val="FF0000"/>
                        </a:solidFill>
                      </a:endParaRPr>
                    </a:p>
                  </a:txBody>
                  <a:tcPr marT="91425" marB="91425" marR="91425" marL="91425">
                    <a:lnL cap="flat" cmpd="sng" w="847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34000">
                <a:tc>
                  <a:txBody>
                    <a:bodyPr/>
                    <a:lstStyle/>
                    <a:p>
                      <a:pPr indent="0" lvl="0" marL="0" rtl="0" algn="l">
                        <a:lnSpc>
                          <a:spcPct val="115000"/>
                        </a:lnSpc>
                        <a:spcBef>
                          <a:spcPts val="0"/>
                        </a:spcBef>
                        <a:spcAft>
                          <a:spcPts val="0"/>
                        </a:spcAft>
                        <a:buNone/>
                      </a:pPr>
                      <a:r>
                        <a:rPr b="1" lang="en" sz="2000">
                          <a:latin typeface="Times New Roman"/>
                          <a:ea typeface="Times New Roman"/>
                          <a:cs typeface="Times New Roman"/>
                          <a:sym typeface="Times New Roman"/>
                        </a:rPr>
                        <a:t>The Sun</a:t>
                      </a:r>
                      <a:endParaRPr sz="2000">
                        <a:latin typeface="Times New Roman"/>
                        <a:ea typeface="Times New Roman"/>
                        <a:cs typeface="Times New Roman"/>
                        <a:sym typeface="Times New Roman"/>
                      </a:endParaRPr>
                    </a:p>
                  </a:txBody>
                  <a:tcPr marT="63500" marB="63500" marR="63500" marL="63500" anchor="ctr">
                    <a:lnL cap="flat" cmpd="sng" w="8475">
                      <a:solidFill>
                        <a:srgbClr val="000000"/>
                      </a:solidFill>
                      <a:prstDash val="solid"/>
                      <a:round/>
                      <a:headEnd len="sm" w="sm" type="none"/>
                      <a:tailEnd len="sm" w="sm" type="none"/>
                    </a:lnL>
                    <a:lnR cap="flat" cmpd="sng" w="8475">
                      <a:solidFill>
                        <a:schemeClr val="dk1"/>
                      </a:solidFill>
                      <a:prstDash val="solid"/>
                      <a:round/>
                      <a:headEnd len="sm" w="sm" type="none"/>
                      <a:tailEnd len="sm" w="sm" type="none"/>
                    </a:lnR>
                    <a:lnT cap="flat" cmpd="sng" w="8475">
                      <a:solidFill>
                        <a:srgbClr val="000000"/>
                      </a:solidFill>
                      <a:prstDash val="solid"/>
                      <a:round/>
                      <a:headEnd len="sm" w="sm" type="none"/>
                      <a:tailEnd len="sm" w="sm" type="none"/>
                    </a:lnT>
                    <a:lnB cap="flat" cmpd="sng" w="84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800">
                        <a:solidFill>
                          <a:srgbClr val="FF0000"/>
                        </a:solidFill>
                      </a:endParaRPr>
                    </a:p>
                  </a:txBody>
                  <a:tcPr marT="91425" marB="91425" marR="91425" marL="91425">
                    <a:lnL cap="flat" cmpd="sng" w="847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345" name="Google Shape;345;p40"/>
          <p:cNvSpPr txBox="1"/>
          <p:nvPr/>
        </p:nvSpPr>
        <p:spPr>
          <a:xfrm>
            <a:off x="1920175" y="1777687"/>
            <a:ext cx="45114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0000"/>
                </a:solidFill>
              </a:rPr>
              <a:t>False reality/ Only reality a prisoner can see without enlightenment</a:t>
            </a:r>
            <a:endParaRPr/>
          </a:p>
        </p:txBody>
      </p:sp>
      <p:sp>
        <p:nvSpPr>
          <p:cNvPr id="346" name="Google Shape;346;p40"/>
          <p:cNvSpPr txBox="1"/>
          <p:nvPr/>
        </p:nvSpPr>
        <p:spPr>
          <a:xfrm>
            <a:off x="1905325" y="2516587"/>
            <a:ext cx="4511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0000"/>
                </a:solidFill>
              </a:rPr>
              <a:t>Controls the ability to make a change</a:t>
            </a:r>
            <a:endParaRPr/>
          </a:p>
        </p:txBody>
      </p:sp>
      <p:sp>
        <p:nvSpPr>
          <p:cNvPr id="347" name="Google Shape;347;p40"/>
          <p:cNvSpPr txBox="1"/>
          <p:nvPr/>
        </p:nvSpPr>
        <p:spPr>
          <a:xfrm>
            <a:off x="1905325" y="2968837"/>
            <a:ext cx="4511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0000"/>
                </a:solidFill>
              </a:rPr>
              <a:t>A tool to create a false reality</a:t>
            </a:r>
            <a:endParaRPr/>
          </a:p>
        </p:txBody>
      </p:sp>
      <p:sp>
        <p:nvSpPr>
          <p:cNvPr id="348" name="Google Shape;348;p40"/>
          <p:cNvSpPr txBox="1"/>
          <p:nvPr/>
        </p:nvSpPr>
        <p:spPr>
          <a:xfrm>
            <a:off x="1920175" y="3439437"/>
            <a:ext cx="45114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0000"/>
                </a:solidFill>
              </a:rPr>
              <a:t>Creates a false reality to make the prisoner feel comfortable and understood. </a:t>
            </a:r>
            <a:endParaRPr/>
          </a:p>
        </p:txBody>
      </p:sp>
      <p:sp>
        <p:nvSpPr>
          <p:cNvPr id="349" name="Google Shape;349;p40"/>
          <p:cNvSpPr txBox="1"/>
          <p:nvPr/>
        </p:nvSpPr>
        <p:spPr>
          <a:xfrm>
            <a:off x="1920175" y="4187237"/>
            <a:ext cx="45114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0000"/>
                </a:solidFill>
              </a:rPr>
              <a:t>Reality that is only attained through pain and enlightenment.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gtEl>
                                        <p:attrNameLst>
                                          <p:attrName>style.visibility</p:attrName>
                                        </p:attrNameLst>
                                      </p:cBhvr>
                                      <p:to>
                                        <p:strVal val="visible"/>
                                      </p:to>
                                    </p:set>
                                    <p:animEffect filter="fade" transition="in">
                                      <p:cBhvr>
                                        <p:cTn dur="1000"/>
                                        <p:tgtEl>
                                          <p:spTgt spid="34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53" name="Shape 353"/>
        <p:cNvGrpSpPr/>
        <p:nvPr/>
      </p:nvGrpSpPr>
      <p:grpSpPr>
        <a:xfrm>
          <a:off x="0" y="0"/>
          <a:ext cx="0" cy="0"/>
          <a:chOff x="0" y="0"/>
          <a:chExt cx="0" cy="0"/>
        </a:xfrm>
      </p:grpSpPr>
      <p:sp>
        <p:nvSpPr>
          <p:cNvPr id="354" name="Google Shape;354;p41"/>
          <p:cNvSpPr txBox="1"/>
          <p:nvPr>
            <p:ph idx="1" type="body"/>
          </p:nvPr>
        </p:nvSpPr>
        <p:spPr>
          <a:xfrm>
            <a:off x="6863513" y="237850"/>
            <a:ext cx="2073900" cy="2177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Agenda</a:t>
            </a:r>
            <a:endParaRPr b="1"/>
          </a:p>
          <a:p>
            <a:pPr indent="-342900" lvl="0" marL="457200" rtl="0" algn="l">
              <a:spcBef>
                <a:spcPts val="1600"/>
              </a:spcBef>
              <a:spcAft>
                <a:spcPts val="0"/>
              </a:spcAft>
              <a:buSzPts val="1800"/>
              <a:buChar char="●"/>
            </a:pPr>
            <a:r>
              <a:rPr b="1" lang="en"/>
              <a:t>Allegory of the Cave</a:t>
            </a:r>
            <a:endParaRPr b="1"/>
          </a:p>
          <a:p>
            <a:pPr indent="-342900" lvl="0" marL="457200" rtl="0" algn="l">
              <a:spcBef>
                <a:spcPts val="0"/>
              </a:spcBef>
              <a:spcAft>
                <a:spcPts val="0"/>
              </a:spcAft>
              <a:buSzPts val="1800"/>
              <a:buChar char="●"/>
            </a:pPr>
            <a:r>
              <a:rPr b="1" lang="en"/>
              <a:t>Modern Concepts</a:t>
            </a:r>
            <a:endParaRPr b="1"/>
          </a:p>
          <a:p>
            <a:pPr indent="0" lvl="0" marL="0" rtl="0" algn="l">
              <a:spcBef>
                <a:spcPts val="1600"/>
              </a:spcBef>
              <a:spcAft>
                <a:spcPts val="1600"/>
              </a:spcAft>
              <a:buNone/>
            </a:pPr>
            <a:r>
              <a:t/>
            </a:r>
            <a:endParaRPr b="1"/>
          </a:p>
        </p:txBody>
      </p:sp>
      <p:sp>
        <p:nvSpPr>
          <p:cNvPr id="355" name="Google Shape;355;p41"/>
          <p:cNvSpPr txBox="1"/>
          <p:nvPr>
            <p:ph idx="2" type="body"/>
          </p:nvPr>
        </p:nvSpPr>
        <p:spPr>
          <a:xfrm>
            <a:off x="6861038" y="2745475"/>
            <a:ext cx="2073900" cy="217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Participation expectations: complete your worksheet </a:t>
            </a:r>
            <a:endParaRPr b="1"/>
          </a:p>
        </p:txBody>
      </p:sp>
      <p:sp>
        <p:nvSpPr>
          <p:cNvPr id="356" name="Google Shape;356;p41"/>
          <p:cNvSpPr txBox="1"/>
          <p:nvPr>
            <p:ph type="title"/>
          </p:nvPr>
        </p:nvSpPr>
        <p:spPr>
          <a:xfrm>
            <a:off x="2999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Allegory of the Cave Recap</a:t>
            </a:r>
            <a:endParaRPr sz="2800"/>
          </a:p>
        </p:txBody>
      </p:sp>
      <p:sp>
        <p:nvSpPr>
          <p:cNvPr id="357" name="Google Shape;357;p41"/>
          <p:cNvSpPr txBox="1"/>
          <p:nvPr>
            <p:ph idx="3" type="body"/>
          </p:nvPr>
        </p:nvSpPr>
        <p:spPr>
          <a:xfrm>
            <a:off x="379225" y="810175"/>
            <a:ext cx="61314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300"/>
              <a:t>On the back of your paper - Answer the following questions based on your dystopian controls notes: </a:t>
            </a:r>
            <a:endParaRPr sz="2300"/>
          </a:p>
          <a:p>
            <a:pPr indent="0" lvl="0" marL="0" rtl="0" algn="l">
              <a:lnSpc>
                <a:spcPct val="200000"/>
              </a:lnSpc>
              <a:spcBef>
                <a:spcPts val="1600"/>
              </a:spcBef>
              <a:spcAft>
                <a:spcPts val="0"/>
              </a:spcAft>
              <a:buNone/>
            </a:pPr>
            <a:r>
              <a:rPr b="1" lang="en"/>
              <a:t>What dystopian control is Plato emphasizing in his Allegory of the Cave?</a:t>
            </a:r>
            <a:endParaRPr b="1"/>
          </a:p>
          <a:p>
            <a:pPr indent="0" lvl="0" marL="0" rtl="0" algn="l">
              <a:lnSpc>
                <a:spcPct val="200000"/>
              </a:lnSpc>
              <a:spcBef>
                <a:spcPts val="0"/>
              </a:spcBef>
              <a:spcAft>
                <a:spcPts val="0"/>
              </a:spcAft>
              <a:buNone/>
            </a:pPr>
            <a:r>
              <a:rPr lang="en" sz="2000">
                <a:latin typeface="Arial"/>
                <a:ea typeface="Arial"/>
                <a:cs typeface="Arial"/>
                <a:sym typeface="Arial"/>
              </a:rPr>
              <a:t>Bureaucratic, Corporate, Technological, Philisophical</a:t>
            </a:r>
            <a:br>
              <a:rPr lang="en" sz="1700">
                <a:latin typeface="Arial"/>
                <a:ea typeface="Arial"/>
                <a:cs typeface="Arial"/>
                <a:sym typeface="Arial"/>
              </a:rPr>
            </a:br>
            <a:endParaRPr sz="2900"/>
          </a:p>
        </p:txBody>
      </p:sp>
      <p:pic>
        <p:nvPicPr>
          <p:cNvPr descr="This timer silently counts down to 0:00, then alerts you that time is up with a gentle beep sound." id="358" name="Google Shape;358;p41" title="5 Minute Timer">
            <a:hlinkClick r:id="rId4"/>
          </p:cNvPr>
          <p:cNvPicPr preferRelativeResize="0"/>
          <p:nvPr/>
        </p:nvPicPr>
        <p:blipFill>
          <a:blip r:embed="rId5">
            <a:alphaModFix/>
          </a:blip>
          <a:stretch>
            <a:fillRect/>
          </a:stretch>
        </p:blipFill>
        <p:spPr>
          <a:xfrm>
            <a:off x="7292900" y="4191688"/>
            <a:ext cx="1215155" cy="683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8"/>
                                        </p:tgtEl>
                                        <p:attrNameLst>
                                          <p:attrName>style.visibility</p:attrName>
                                        </p:attrNameLst>
                                      </p:cBhvr>
                                      <p:to>
                                        <p:strVal val="visible"/>
                                      </p:to>
                                    </p:set>
                                    <p:animEffect filter="fade" transition="in">
                                      <p:cBhvr>
                                        <p:cTn dur="1000"/>
                                        <p:tgtEl>
                                          <p:spTgt spid="3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62" name="Shape 362"/>
        <p:cNvGrpSpPr/>
        <p:nvPr/>
      </p:nvGrpSpPr>
      <p:grpSpPr>
        <a:xfrm>
          <a:off x="0" y="0"/>
          <a:ext cx="0" cy="0"/>
          <a:chOff x="0" y="0"/>
          <a:chExt cx="0" cy="0"/>
        </a:xfrm>
      </p:grpSpPr>
      <p:sp>
        <p:nvSpPr>
          <p:cNvPr id="363" name="Google Shape;363;p42"/>
          <p:cNvSpPr txBox="1"/>
          <p:nvPr>
            <p:ph idx="3" type="body"/>
          </p:nvPr>
        </p:nvSpPr>
        <p:spPr>
          <a:xfrm>
            <a:off x="2817625" y="810175"/>
            <a:ext cx="6052200" cy="4169700"/>
          </a:xfrm>
          <a:prstGeom prst="rect">
            <a:avLst/>
          </a:prstGeom>
        </p:spPr>
        <p:txBody>
          <a:bodyPr anchorCtr="0" anchor="t" bIns="91425" lIns="91425" spcFirstLastPara="1" rIns="91425" wrap="square" tIns="91425">
            <a:normAutofit fontScale="92500" lnSpcReduction="20000"/>
          </a:bodyPr>
          <a:lstStyle/>
          <a:p>
            <a:pPr indent="0" lvl="0" marL="0" rtl="0" algn="l">
              <a:spcBef>
                <a:spcPts val="0"/>
              </a:spcBef>
              <a:spcAft>
                <a:spcPts val="0"/>
              </a:spcAft>
              <a:buNone/>
            </a:pPr>
            <a:r>
              <a:rPr lang="en"/>
              <a:t>When you open your Instagram account - what do you usually see first? </a:t>
            </a:r>
            <a:endParaRPr/>
          </a:p>
          <a:p>
            <a:pPr indent="0" lvl="0" marL="0" rtl="0" algn="l">
              <a:spcBef>
                <a:spcPts val="1600"/>
              </a:spcBef>
              <a:spcAft>
                <a:spcPts val="0"/>
              </a:spcAft>
              <a:buNone/>
            </a:pPr>
            <a:r>
              <a:rPr lang="en"/>
              <a:t>Your favorite creators? </a:t>
            </a:r>
            <a:endParaRPr/>
          </a:p>
          <a:p>
            <a:pPr indent="0" lvl="0" marL="0" rtl="0" algn="l">
              <a:spcBef>
                <a:spcPts val="1600"/>
              </a:spcBef>
              <a:spcAft>
                <a:spcPts val="0"/>
              </a:spcAft>
              <a:buNone/>
            </a:pPr>
            <a:r>
              <a:rPr lang="en"/>
              <a:t>Sponsored ads?</a:t>
            </a:r>
            <a:endParaRPr/>
          </a:p>
          <a:p>
            <a:pPr indent="0" lvl="0" marL="0" rtl="0" algn="l">
              <a:spcBef>
                <a:spcPts val="1600"/>
              </a:spcBef>
              <a:spcAft>
                <a:spcPts val="0"/>
              </a:spcAft>
              <a:buNone/>
            </a:pPr>
            <a:r>
              <a:rPr lang="en"/>
              <a:t>Reels?</a:t>
            </a:r>
            <a:endParaRPr/>
          </a:p>
          <a:p>
            <a:pPr indent="0" lvl="0" marL="0" rtl="0" algn="l">
              <a:spcBef>
                <a:spcPts val="1600"/>
              </a:spcBef>
              <a:spcAft>
                <a:spcPts val="0"/>
              </a:spcAft>
              <a:buNone/>
            </a:pPr>
            <a:r>
              <a:rPr lang="en"/>
              <a:t>What is the false reality you </a:t>
            </a:r>
            <a:br>
              <a:rPr lang="en"/>
            </a:br>
            <a:r>
              <a:rPr lang="en"/>
              <a:t>See?</a:t>
            </a:r>
            <a:endParaRPr/>
          </a:p>
          <a:p>
            <a:pPr indent="0" lvl="0" marL="0" rtl="0" algn="l">
              <a:spcBef>
                <a:spcPts val="1600"/>
              </a:spcBef>
              <a:spcAft>
                <a:spcPts val="1600"/>
              </a:spcAft>
              <a:buNone/>
            </a:pPr>
            <a:r>
              <a:rPr lang="en"/>
              <a:t>Complete the back of your worksheet using the modern example of instagram</a:t>
            </a:r>
            <a:endParaRPr/>
          </a:p>
        </p:txBody>
      </p:sp>
      <p:pic>
        <p:nvPicPr>
          <p:cNvPr id="364" name="Google Shape;364;p42"/>
          <p:cNvPicPr preferRelativeResize="0"/>
          <p:nvPr/>
        </p:nvPicPr>
        <p:blipFill rotWithShape="1">
          <a:blip r:embed="rId4">
            <a:alphaModFix/>
          </a:blip>
          <a:srcRect b="14964" l="0" r="0" t="8962"/>
          <a:stretch/>
        </p:blipFill>
        <p:spPr>
          <a:xfrm>
            <a:off x="7491174" y="1196150"/>
            <a:ext cx="1328801" cy="2250395"/>
          </a:xfrm>
          <a:prstGeom prst="rect">
            <a:avLst/>
          </a:prstGeom>
          <a:noFill/>
          <a:ln>
            <a:noFill/>
          </a:ln>
        </p:spPr>
      </p:pic>
      <p:sp>
        <p:nvSpPr>
          <p:cNvPr id="365" name="Google Shape;365;p42"/>
          <p:cNvSpPr txBox="1"/>
          <p:nvPr>
            <p:ph type="title"/>
          </p:nvPr>
        </p:nvSpPr>
        <p:spPr>
          <a:xfrm>
            <a:off x="27383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Modern Concepts</a:t>
            </a:r>
            <a:endParaRPr sz="2800"/>
          </a:p>
        </p:txBody>
      </p:sp>
      <p:pic>
        <p:nvPicPr>
          <p:cNvPr descr="This timer silently counts down to 0:00, then alerts you that time is up with a gentle beep sound." id="366" name="Google Shape;366;p42" title="10 Minute Timer">
            <a:hlinkClick r:id="rId5"/>
          </p:cNvPr>
          <p:cNvPicPr preferRelativeResize="0"/>
          <p:nvPr/>
        </p:nvPicPr>
        <p:blipFill>
          <a:blip r:embed="rId6">
            <a:alphaModFix/>
          </a:blip>
          <a:stretch>
            <a:fillRect/>
          </a:stretch>
        </p:blipFill>
        <p:spPr>
          <a:xfrm>
            <a:off x="7584286" y="3563710"/>
            <a:ext cx="1142560" cy="642690"/>
          </a:xfrm>
          <a:prstGeom prst="rect">
            <a:avLst/>
          </a:prstGeom>
          <a:noFill/>
          <a:ln>
            <a:noFill/>
          </a:ln>
        </p:spPr>
      </p:pic>
      <p:pic>
        <p:nvPicPr>
          <p:cNvPr id="367" name="Google Shape;367;p42"/>
          <p:cNvPicPr preferRelativeResize="0"/>
          <p:nvPr/>
        </p:nvPicPr>
        <p:blipFill rotWithShape="1">
          <a:blip r:embed="rId7">
            <a:alphaModFix/>
          </a:blip>
          <a:srcRect b="5054" l="0" r="0" t="4375"/>
          <a:stretch/>
        </p:blipFill>
        <p:spPr>
          <a:xfrm>
            <a:off x="75875" y="-5246"/>
            <a:ext cx="2550883" cy="5143500"/>
          </a:xfrm>
          <a:prstGeom prst="rect">
            <a:avLst/>
          </a:prstGeom>
          <a:noFill/>
          <a:ln>
            <a:noFill/>
          </a:ln>
        </p:spPr>
      </p:pic>
      <p:sp>
        <p:nvSpPr>
          <p:cNvPr id="368" name="Google Shape;368;p42"/>
          <p:cNvSpPr/>
          <p:nvPr/>
        </p:nvSpPr>
        <p:spPr>
          <a:xfrm>
            <a:off x="1995725" y="366741"/>
            <a:ext cx="630900" cy="683400"/>
          </a:xfrm>
          <a:prstGeom prst="snip1Rect">
            <a:avLst>
              <a:gd fmla="val 16667" name="adj"/>
            </a:avLst>
          </a:prstGeom>
          <a:solidFill>
            <a:srgbClr val="0C1014"/>
          </a:solidFill>
          <a:ln cap="flat" cmpd="sng" w="9525">
            <a:solidFill>
              <a:srgbClr val="0C1014"/>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oming Soon"/>
              <a:ea typeface="Coming Soon"/>
              <a:cs typeface="Coming Soon"/>
              <a:sym typeface="Coming Soon"/>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72" name="Shape 372"/>
        <p:cNvGrpSpPr/>
        <p:nvPr/>
      </p:nvGrpSpPr>
      <p:grpSpPr>
        <a:xfrm>
          <a:off x="0" y="0"/>
          <a:ext cx="0" cy="0"/>
          <a:chOff x="0" y="0"/>
          <a:chExt cx="0" cy="0"/>
        </a:xfrm>
      </p:grpSpPr>
      <p:sp>
        <p:nvSpPr>
          <p:cNvPr id="373" name="Google Shape;373;p43"/>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t>Exit Ticket</a:t>
            </a:r>
            <a:endParaRPr sz="3000"/>
          </a:p>
        </p:txBody>
      </p:sp>
      <p:sp>
        <p:nvSpPr>
          <p:cNvPr id="374" name="Google Shape;374;p43"/>
          <p:cNvSpPr txBox="1"/>
          <p:nvPr>
            <p:ph idx="1" type="body"/>
          </p:nvPr>
        </p:nvSpPr>
        <p:spPr>
          <a:xfrm>
            <a:off x="319600" y="1025725"/>
            <a:ext cx="8517900" cy="39543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t>Why do you think the prisoner experienced pain when he first attained enlightenment? AKA - sunlight in his eyes. </a:t>
            </a:r>
            <a:endParaRPr/>
          </a:p>
        </p:txBody>
      </p:sp>
      <p:pic>
        <p:nvPicPr>
          <p:cNvPr descr="This timer silently counts down to 0:00, then alerts you that time is up with a gentle beep sound." id="375" name="Google Shape;375;p43" title="5 Minute Timer">
            <a:hlinkClick r:id="rId4"/>
          </p:cNvPr>
          <p:cNvPicPr preferRelativeResize="0"/>
          <p:nvPr/>
        </p:nvPicPr>
        <p:blipFill>
          <a:blip r:embed="rId5">
            <a:alphaModFix/>
          </a:blip>
          <a:stretch>
            <a:fillRect/>
          </a:stretch>
        </p:blipFill>
        <p:spPr>
          <a:xfrm>
            <a:off x="3627450" y="2835300"/>
            <a:ext cx="1860925" cy="10467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44"/>
          <p:cNvSpPr txBox="1"/>
          <p:nvPr>
            <p:ph type="title"/>
          </p:nvPr>
        </p:nvSpPr>
        <p:spPr>
          <a:xfrm>
            <a:off x="790842" y="66900"/>
            <a:ext cx="1638300" cy="476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Tuesday</a:t>
            </a:r>
            <a:endParaRPr/>
          </a:p>
        </p:txBody>
      </p:sp>
      <p:sp>
        <p:nvSpPr>
          <p:cNvPr id="381" name="Google Shape;381;p44"/>
          <p:cNvSpPr txBox="1"/>
          <p:nvPr>
            <p:ph idx="1" type="subTitle"/>
          </p:nvPr>
        </p:nvSpPr>
        <p:spPr>
          <a:xfrm>
            <a:off x="790767" y="543450"/>
            <a:ext cx="1638300" cy="79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5000"/>
              <a:t>13</a:t>
            </a:r>
            <a:endParaRPr sz="5000"/>
          </a:p>
        </p:txBody>
      </p:sp>
      <p:sp>
        <p:nvSpPr>
          <p:cNvPr id="382" name="Google Shape;382;p44"/>
          <p:cNvSpPr txBox="1"/>
          <p:nvPr>
            <p:ph idx="3" type="body"/>
          </p:nvPr>
        </p:nvSpPr>
        <p:spPr>
          <a:xfrm>
            <a:off x="3395500" y="810175"/>
            <a:ext cx="5505300" cy="399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Who is easier to control: A person who thinks with their head (logic), or a person who thinks with their heart (emotion)? Explain your answer with an example from real life (advertising, politics, or relationships).</a:t>
            </a:r>
            <a:br>
              <a:rPr lang="en" sz="2400"/>
            </a:br>
            <a:endParaRPr sz="2400"/>
          </a:p>
          <a:p>
            <a:pPr indent="0" lvl="0" marL="0" rtl="0" algn="l">
              <a:spcBef>
                <a:spcPts val="1600"/>
              </a:spcBef>
              <a:spcAft>
                <a:spcPts val="0"/>
              </a:spcAft>
              <a:buNone/>
            </a:pPr>
            <a:r>
              <a:rPr b="1" lang="en" sz="2400"/>
              <a:t>On your Bellringer sheet write in a complete sentence. </a:t>
            </a:r>
            <a:endParaRPr b="1" sz="2400"/>
          </a:p>
          <a:p>
            <a:pPr indent="0" lvl="0" marL="0" rtl="0" algn="l">
              <a:spcBef>
                <a:spcPts val="1600"/>
              </a:spcBef>
              <a:spcAft>
                <a:spcPts val="1600"/>
              </a:spcAft>
              <a:buNone/>
            </a:pPr>
            <a:r>
              <a:t/>
            </a:r>
            <a:endParaRPr/>
          </a:p>
        </p:txBody>
      </p:sp>
      <p:sp>
        <p:nvSpPr>
          <p:cNvPr id="383" name="Google Shape;383;p44"/>
          <p:cNvSpPr txBox="1"/>
          <p:nvPr>
            <p:ph idx="4" type="body"/>
          </p:nvPr>
        </p:nvSpPr>
        <p:spPr>
          <a:xfrm>
            <a:off x="52025" y="1679515"/>
            <a:ext cx="3158700" cy="17313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1600"/>
              </a:spcAft>
              <a:buSzPts val="688"/>
              <a:buNone/>
            </a:pPr>
            <a:r>
              <a:rPr b="1" lang="en" sz="1325"/>
              <a:t>We Will:</a:t>
            </a:r>
            <a:r>
              <a:rPr lang="en" sz="1325"/>
              <a:t> Deconstruct propaganda images to identify how Ethos, Pathos, and Logos are used to manipulate human behavior.</a:t>
            </a:r>
            <a:br>
              <a:rPr lang="en" sz="1325"/>
            </a:br>
            <a:r>
              <a:rPr b="1" lang="en" sz="1325"/>
              <a:t>I Will: </a:t>
            </a:r>
            <a:r>
              <a:rPr lang="en" sz="1325"/>
              <a:t>Analyze a specific war poster (or the Big Brother poster description) and identify the primary rhetorical appeal used to silence dissent.</a:t>
            </a:r>
            <a:endParaRPr sz="1325"/>
          </a:p>
        </p:txBody>
      </p:sp>
      <p:sp>
        <p:nvSpPr>
          <p:cNvPr id="384" name="Google Shape;384;p44"/>
          <p:cNvSpPr txBox="1"/>
          <p:nvPr>
            <p:ph idx="5" type="subTitle"/>
          </p:nvPr>
        </p:nvSpPr>
        <p:spPr>
          <a:xfrm>
            <a:off x="200675" y="3820450"/>
            <a:ext cx="2809500" cy="1146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Notebook</a:t>
            </a:r>
            <a:endParaRPr/>
          </a:p>
          <a:p>
            <a:pPr indent="-342900" lvl="0" marL="457200" rtl="0" algn="l">
              <a:spcBef>
                <a:spcPts val="0"/>
              </a:spcBef>
              <a:spcAft>
                <a:spcPts val="0"/>
              </a:spcAft>
              <a:buSzPts val="1800"/>
              <a:buChar char="●"/>
            </a:pPr>
            <a:r>
              <a:rPr lang="en"/>
              <a:t>Book - 1984</a:t>
            </a:r>
            <a:endParaRPr/>
          </a:p>
          <a:p>
            <a:pPr indent="-342900" lvl="0" marL="457200" rtl="0" algn="l">
              <a:spcBef>
                <a:spcPts val="0"/>
              </a:spcBef>
              <a:spcAft>
                <a:spcPts val="0"/>
              </a:spcAft>
              <a:buSzPts val="1800"/>
              <a:buChar char="●"/>
            </a:pPr>
            <a:r>
              <a:rPr lang="en"/>
              <a:t>Pencil</a:t>
            </a:r>
            <a:endParaRPr/>
          </a:p>
        </p:txBody>
      </p:sp>
      <p:pic>
        <p:nvPicPr>
          <p:cNvPr descr="This timer silently counts down to 0:00, then alerts you that time is up with a gentle beep sound." id="385" name="Google Shape;385;p44" title="5 Minute Timer">
            <a:hlinkClick r:id="rId3"/>
          </p:cNvPr>
          <p:cNvPicPr preferRelativeResize="0"/>
          <p:nvPr/>
        </p:nvPicPr>
        <p:blipFill>
          <a:blip r:embed="rId4">
            <a:alphaModFix/>
          </a:blip>
          <a:stretch>
            <a:fillRect/>
          </a:stretch>
        </p:blipFill>
        <p:spPr>
          <a:xfrm>
            <a:off x="7723743" y="0"/>
            <a:ext cx="1420257" cy="798900"/>
          </a:xfrm>
          <a:prstGeom prst="rect">
            <a:avLst/>
          </a:prstGeom>
          <a:noFill/>
          <a:ln>
            <a:noFill/>
          </a:ln>
        </p:spPr>
      </p:pic>
      <p:sp>
        <p:nvSpPr>
          <p:cNvPr id="386" name="Google Shape;386;p44"/>
          <p:cNvSpPr txBox="1"/>
          <p:nvPr/>
        </p:nvSpPr>
        <p:spPr>
          <a:xfrm>
            <a:off x="2429150" y="66900"/>
            <a:ext cx="1341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F8ED"/>
                </a:solidFill>
                <a:latin typeface="Rubik Dirt"/>
                <a:ea typeface="Rubik Dirt"/>
                <a:cs typeface="Rubik Dirt"/>
                <a:sym typeface="Rubik Dirt"/>
              </a:rPr>
              <a:t>2026</a:t>
            </a:r>
            <a:endParaRPr sz="3000">
              <a:solidFill>
                <a:srgbClr val="FFF8ED"/>
              </a:solidFill>
              <a:latin typeface="Rubik Dirt"/>
              <a:ea typeface="Rubik Dirt"/>
              <a:cs typeface="Rubik Dirt"/>
              <a:sym typeface="Rubik Dirt"/>
            </a:endParaRPr>
          </a:p>
        </p:txBody>
      </p:sp>
      <p:sp>
        <p:nvSpPr>
          <p:cNvPr id="387" name="Google Shape;387;p44"/>
          <p:cNvSpPr txBox="1"/>
          <p:nvPr>
            <p:ph idx="2" type="title"/>
          </p:nvPr>
        </p:nvSpPr>
        <p:spPr>
          <a:xfrm>
            <a:off x="4058300" y="208125"/>
            <a:ext cx="4102800" cy="447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Bellringer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5"/>
                                        </p:tgtEl>
                                        <p:attrNameLst>
                                          <p:attrName>style.visibility</p:attrName>
                                        </p:attrNameLst>
                                      </p:cBhvr>
                                      <p:to>
                                        <p:strVal val="visible"/>
                                      </p:to>
                                    </p:set>
                                    <p:animEffect filter="fade" transition="in">
                                      <p:cBhvr>
                                        <p:cTn dur="1000"/>
                                        <p:tgtEl>
                                          <p:spTgt spid="3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91" name="Shape 391"/>
        <p:cNvGrpSpPr/>
        <p:nvPr/>
      </p:nvGrpSpPr>
      <p:grpSpPr>
        <a:xfrm>
          <a:off x="0" y="0"/>
          <a:ext cx="0" cy="0"/>
          <a:chOff x="0" y="0"/>
          <a:chExt cx="0" cy="0"/>
        </a:xfrm>
      </p:grpSpPr>
      <p:sp>
        <p:nvSpPr>
          <p:cNvPr id="392" name="Google Shape;392;p45"/>
          <p:cNvSpPr txBox="1"/>
          <p:nvPr>
            <p:ph idx="1" type="body"/>
          </p:nvPr>
        </p:nvSpPr>
        <p:spPr>
          <a:xfrm>
            <a:off x="6863513" y="237850"/>
            <a:ext cx="2073900" cy="2177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Agenda</a:t>
            </a:r>
            <a:endParaRPr b="1"/>
          </a:p>
          <a:p>
            <a:pPr indent="-342900" lvl="0" marL="457200" rtl="0" algn="l">
              <a:spcBef>
                <a:spcPts val="1600"/>
              </a:spcBef>
              <a:spcAft>
                <a:spcPts val="0"/>
              </a:spcAft>
              <a:buSzPts val="1800"/>
              <a:buChar char="●"/>
            </a:pPr>
            <a:r>
              <a:rPr b="1" lang="en"/>
              <a:t>Allegory of the Cave</a:t>
            </a:r>
            <a:endParaRPr b="1"/>
          </a:p>
          <a:p>
            <a:pPr indent="-342900" lvl="0" marL="457200" rtl="0" algn="l">
              <a:spcBef>
                <a:spcPts val="0"/>
              </a:spcBef>
              <a:spcAft>
                <a:spcPts val="0"/>
              </a:spcAft>
              <a:buSzPts val="1800"/>
              <a:buChar char="●"/>
            </a:pPr>
            <a:r>
              <a:rPr b="1" lang="en"/>
              <a:t>Modern Concepts</a:t>
            </a:r>
            <a:endParaRPr b="1"/>
          </a:p>
          <a:p>
            <a:pPr indent="0" lvl="0" marL="0" rtl="0" algn="l">
              <a:spcBef>
                <a:spcPts val="1600"/>
              </a:spcBef>
              <a:spcAft>
                <a:spcPts val="1600"/>
              </a:spcAft>
              <a:buNone/>
            </a:pPr>
            <a:r>
              <a:t/>
            </a:r>
            <a:endParaRPr b="1"/>
          </a:p>
        </p:txBody>
      </p:sp>
      <p:sp>
        <p:nvSpPr>
          <p:cNvPr id="393" name="Google Shape;393;p45"/>
          <p:cNvSpPr txBox="1"/>
          <p:nvPr>
            <p:ph idx="2" type="body"/>
          </p:nvPr>
        </p:nvSpPr>
        <p:spPr>
          <a:xfrm>
            <a:off x="6861038" y="2745475"/>
            <a:ext cx="2073900" cy="217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Participation expectations: Write all of the red in your notes. </a:t>
            </a:r>
            <a:endParaRPr b="1"/>
          </a:p>
        </p:txBody>
      </p:sp>
      <p:sp>
        <p:nvSpPr>
          <p:cNvPr id="394" name="Google Shape;394;p45"/>
          <p:cNvSpPr txBox="1"/>
          <p:nvPr>
            <p:ph type="title"/>
          </p:nvPr>
        </p:nvSpPr>
        <p:spPr>
          <a:xfrm>
            <a:off x="2999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Allegory of the Cave Recap</a:t>
            </a:r>
            <a:endParaRPr sz="2800"/>
          </a:p>
        </p:txBody>
      </p:sp>
      <p:sp>
        <p:nvSpPr>
          <p:cNvPr id="395" name="Google Shape;395;p45"/>
          <p:cNvSpPr txBox="1"/>
          <p:nvPr>
            <p:ph idx="3" type="body"/>
          </p:nvPr>
        </p:nvSpPr>
        <p:spPr>
          <a:xfrm>
            <a:off x="379225" y="810175"/>
            <a:ext cx="60522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300"/>
              <a:t>In your Chart complete the following notes: </a:t>
            </a:r>
            <a:endParaRPr sz="2300"/>
          </a:p>
          <a:p>
            <a:pPr indent="0" lvl="0" marL="0" rtl="0" algn="l">
              <a:spcBef>
                <a:spcPts val="1600"/>
              </a:spcBef>
              <a:spcAft>
                <a:spcPts val="1600"/>
              </a:spcAft>
              <a:buNone/>
            </a:pPr>
            <a:r>
              <a:t/>
            </a:r>
            <a:endParaRPr/>
          </a:p>
        </p:txBody>
      </p:sp>
      <p:pic>
        <p:nvPicPr>
          <p:cNvPr descr="This timer silently counts down to 0:00, then alerts you that time is up with a gentle beep sound." id="396" name="Google Shape;396;p45" title="5 Minute Timer">
            <a:hlinkClick r:id="rId4"/>
          </p:cNvPr>
          <p:cNvPicPr preferRelativeResize="0"/>
          <p:nvPr/>
        </p:nvPicPr>
        <p:blipFill>
          <a:blip r:embed="rId5">
            <a:alphaModFix/>
          </a:blip>
          <a:stretch>
            <a:fillRect/>
          </a:stretch>
        </p:blipFill>
        <p:spPr>
          <a:xfrm>
            <a:off x="7216000" y="2229988"/>
            <a:ext cx="1215155" cy="683525"/>
          </a:xfrm>
          <a:prstGeom prst="rect">
            <a:avLst/>
          </a:prstGeom>
          <a:noFill/>
          <a:ln>
            <a:noFill/>
          </a:ln>
        </p:spPr>
      </p:pic>
      <p:graphicFrame>
        <p:nvGraphicFramePr>
          <p:cNvPr id="397" name="Google Shape;397;p45"/>
          <p:cNvGraphicFramePr/>
          <p:nvPr/>
        </p:nvGraphicFramePr>
        <p:xfrm>
          <a:off x="289450" y="1320537"/>
          <a:ext cx="3000000" cy="3000000"/>
        </p:xfrm>
        <a:graphic>
          <a:graphicData uri="http://schemas.openxmlformats.org/drawingml/2006/table">
            <a:tbl>
              <a:tblPr>
                <a:noFill/>
                <a:tableStyleId>{44AFC8EA-4B5B-4769-A99A-935640999E1D}</a:tableStyleId>
              </a:tblPr>
              <a:tblGrid>
                <a:gridCol w="1630725"/>
                <a:gridCol w="4511250"/>
              </a:tblGrid>
              <a:tr h="455075">
                <a:tc>
                  <a:txBody>
                    <a:bodyPr/>
                    <a:lstStyle/>
                    <a:p>
                      <a:pPr indent="0" lvl="0" marL="0" rtl="0" algn="l">
                        <a:lnSpc>
                          <a:spcPct val="115000"/>
                        </a:lnSpc>
                        <a:spcBef>
                          <a:spcPts val="0"/>
                        </a:spcBef>
                        <a:spcAft>
                          <a:spcPts val="0"/>
                        </a:spcAft>
                        <a:buNone/>
                      </a:pPr>
                      <a:r>
                        <a:rPr b="1" lang="en" sz="2000"/>
                        <a:t>The Symbol</a:t>
                      </a:r>
                      <a:endParaRPr sz="2000"/>
                    </a:p>
                  </a:txBody>
                  <a:tcPr marT="63500" marB="63500" marR="63500" marL="63500" anchor="ctr">
                    <a:lnL cap="flat" cmpd="sng" w="8475">
                      <a:solidFill>
                        <a:srgbClr val="000000"/>
                      </a:solidFill>
                      <a:prstDash val="solid"/>
                      <a:round/>
                      <a:headEnd len="sm" w="sm" type="none"/>
                      <a:tailEnd len="sm" w="sm" type="none"/>
                    </a:lnL>
                    <a:lnR cap="flat" cmpd="sng" w="8475">
                      <a:solidFill>
                        <a:schemeClr val="dk1"/>
                      </a:solidFill>
                      <a:prstDash val="solid"/>
                      <a:round/>
                      <a:headEnd len="sm" w="sm" type="none"/>
                      <a:tailEnd len="sm" w="sm" type="none"/>
                    </a:lnR>
                    <a:lnT cap="flat" cmpd="sng" w="8475">
                      <a:solidFill>
                        <a:srgbClr val="000000"/>
                      </a:solidFill>
                      <a:prstDash val="solid"/>
                      <a:round/>
                      <a:headEnd len="sm" w="sm" type="none"/>
                      <a:tailEnd len="sm" w="sm" type="none"/>
                    </a:lnT>
                    <a:lnB cap="flat" cmpd="sng" w="84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 sz="1800"/>
                        <a:t>Part 1: Modern Social Media</a:t>
                      </a:r>
                      <a:endParaRPr sz="1800"/>
                    </a:p>
                  </a:txBody>
                  <a:tcPr marT="91425" marB="91425" marR="91425" marL="91425">
                    <a:lnL cap="flat" cmpd="sng" w="847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34000">
                <a:tc>
                  <a:txBody>
                    <a:bodyPr/>
                    <a:lstStyle/>
                    <a:p>
                      <a:pPr indent="0" lvl="0" marL="0" rtl="0" algn="l">
                        <a:lnSpc>
                          <a:spcPct val="115000"/>
                        </a:lnSpc>
                        <a:spcBef>
                          <a:spcPts val="0"/>
                        </a:spcBef>
                        <a:spcAft>
                          <a:spcPts val="0"/>
                        </a:spcAft>
                        <a:buNone/>
                      </a:pPr>
                      <a:r>
                        <a:rPr b="1" lang="en" sz="2000">
                          <a:latin typeface="Times New Roman"/>
                          <a:ea typeface="Times New Roman"/>
                          <a:cs typeface="Times New Roman"/>
                          <a:sym typeface="Times New Roman"/>
                        </a:rPr>
                        <a:t>The Shadows</a:t>
                      </a:r>
                      <a:endParaRPr sz="2000">
                        <a:latin typeface="Times New Roman"/>
                        <a:ea typeface="Times New Roman"/>
                        <a:cs typeface="Times New Roman"/>
                        <a:sym typeface="Times New Roman"/>
                      </a:endParaRPr>
                    </a:p>
                  </a:txBody>
                  <a:tcPr marT="63500" marB="63500" marR="63500" marL="63500" anchor="ctr">
                    <a:lnL cap="flat" cmpd="sng" w="8475">
                      <a:solidFill>
                        <a:srgbClr val="000000"/>
                      </a:solidFill>
                      <a:prstDash val="solid"/>
                      <a:round/>
                      <a:headEnd len="sm" w="sm" type="none"/>
                      <a:tailEnd len="sm" w="sm" type="none"/>
                    </a:lnL>
                    <a:lnR cap="flat" cmpd="sng" w="8475">
                      <a:solidFill>
                        <a:schemeClr val="dk1"/>
                      </a:solidFill>
                      <a:prstDash val="solid"/>
                      <a:round/>
                      <a:headEnd len="sm" w="sm" type="none"/>
                      <a:tailEnd len="sm" w="sm" type="none"/>
                    </a:lnR>
                    <a:lnT cap="flat" cmpd="sng" w="8475">
                      <a:solidFill>
                        <a:srgbClr val="000000"/>
                      </a:solidFill>
                      <a:prstDash val="solid"/>
                      <a:round/>
                      <a:headEnd len="sm" w="sm" type="none"/>
                      <a:tailEnd len="sm" w="sm" type="none"/>
                    </a:lnT>
                    <a:lnB cap="flat" cmpd="sng" w="84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800">
                        <a:solidFill>
                          <a:srgbClr val="FF0000"/>
                        </a:solidFill>
                      </a:endParaRPr>
                    </a:p>
                  </a:txBody>
                  <a:tcPr marT="91425" marB="91425" marR="91425" marL="91425">
                    <a:lnL cap="flat" cmpd="sng" w="847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55075">
                <a:tc>
                  <a:txBody>
                    <a:bodyPr/>
                    <a:lstStyle/>
                    <a:p>
                      <a:pPr indent="0" lvl="0" marL="0" rtl="0" algn="l">
                        <a:lnSpc>
                          <a:spcPct val="115000"/>
                        </a:lnSpc>
                        <a:spcBef>
                          <a:spcPts val="0"/>
                        </a:spcBef>
                        <a:spcAft>
                          <a:spcPts val="0"/>
                        </a:spcAft>
                        <a:buNone/>
                      </a:pPr>
                      <a:r>
                        <a:rPr b="1" lang="en" sz="2000">
                          <a:latin typeface="Times New Roman"/>
                          <a:ea typeface="Times New Roman"/>
                          <a:cs typeface="Times New Roman"/>
                          <a:sym typeface="Times New Roman"/>
                        </a:rPr>
                        <a:t>The Chains</a:t>
                      </a:r>
                      <a:endParaRPr sz="2000">
                        <a:latin typeface="Times New Roman"/>
                        <a:ea typeface="Times New Roman"/>
                        <a:cs typeface="Times New Roman"/>
                        <a:sym typeface="Times New Roman"/>
                      </a:endParaRPr>
                    </a:p>
                  </a:txBody>
                  <a:tcPr marT="63500" marB="63500" marR="63500" marL="63500" anchor="ctr">
                    <a:lnL cap="flat" cmpd="sng" w="8475">
                      <a:solidFill>
                        <a:srgbClr val="000000"/>
                      </a:solidFill>
                      <a:prstDash val="solid"/>
                      <a:round/>
                      <a:headEnd len="sm" w="sm" type="none"/>
                      <a:tailEnd len="sm" w="sm" type="none"/>
                    </a:lnL>
                    <a:lnR cap="flat" cmpd="sng" w="8475">
                      <a:solidFill>
                        <a:schemeClr val="dk1"/>
                      </a:solidFill>
                      <a:prstDash val="solid"/>
                      <a:round/>
                      <a:headEnd len="sm" w="sm" type="none"/>
                      <a:tailEnd len="sm" w="sm" type="none"/>
                    </a:lnR>
                    <a:lnT cap="flat" cmpd="sng" w="8475">
                      <a:solidFill>
                        <a:srgbClr val="000000"/>
                      </a:solidFill>
                      <a:prstDash val="solid"/>
                      <a:round/>
                      <a:headEnd len="sm" w="sm" type="none"/>
                      <a:tailEnd len="sm" w="sm" type="none"/>
                    </a:lnT>
                    <a:lnB cap="flat" cmpd="sng" w="84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800">
                        <a:solidFill>
                          <a:srgbClr val="FF0000"/>
                        </a:solidFill>
                      </a:endParaRPr>
                    </a:p>
                  </a:txBody>
                  <a:tcPr marT="91425" marB="91425" marR="91425" marL="91425">
                    <a:lnL cap="flat" cmpd="sng" w="847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455075">
                <a:tc>
                  <a:txBody>
                    <a:bodyPr/>
                    <a:lstStyle/>
                    <a:p>
                      <a:pPr indent="0" lvl="0" marL="0" rtl="0" algn="l">
                        <a:lnSpc>
                          <a:spcPct val="115000"/>
                        </a:lnSpc>
                        <a:spcBef>
                          <a:spcPts val="0"/>
                        </a:spcBef>
                        <a:spcAft>
                          <a:spcPts val="0"/>
                        </a:spcAft>
                        <a:buNone/>
                      </a:pPr>
                      <a:r>
                        <a:rPr b="1" lang="en" sz="2000">
                          <a:latin typeface="Times New Roman"/>
                          <a:ea typeface="Times New Roman"/>
                          <a:cs typeface="Times New Roman"/>
                          <a:sym typeface="Times New Roman"/>
                        </a:rPr>
                        <a:t>The Fire</a:t>
                      </a:r>
                      <a:endParaRPr b="1" sz="2000">
                        <a:latin typeface="Times New Roman"/>
                        <a:ea typeface="Times New Roman"/>
                        <a:cs typeface="Times New Roman"/>
                        <a:sym typeface="Times New Roman"/>
                      </a:endParaRPr>
                    </a:p>
                  </a:txBody>
                  <a:tcPr marT="63500" marB="63500" marR="63500" marL="63500" anchor="ctr">
                    <a:lnL cap="flat" cmpd="sng" w="8475">
                      <a:solidFill>
                        <a:srgbClr val="000000"/>
                      </a:solidFill>
                      <a:prstDash val="solid"/>
                      <a:round/>
                      <a:headEnd len="sm" w="sm" type="none"/>
                      <a:tailEnd len="sm" w="sm" type="none"/>
                    </a:lnL>
                    <a:lnR cap="flat" cmpd="sng" w="8475">
                      <a:solidFill>
                        <a:schemeClr val="dk1"/>
                      </a:solidFill>
                      <a:prstDash val="solid"/>
                      <a:round/>
                      <a:headEnd len="sm" w="sm" type="none"/>
                      <a:tailEnd len="sm" w="sm" type="none"/>
                    </a:lnR>
                    <a:lnT cap="flat" cmpd="sng" w="8475">
                      <a:solidFill>
                        <a:srgbClr val="000000"/>
                      </a:solidFill>
                      <a:prstDash val="solid"/>
                      <a:round/>
                      <a:headEnd len="sm" w="sm" type="none"/>
                      <a:tailEnd len="sm" w="sm" type="none"/>
                    </a:lnT>
                    <a:lnB cap="flat" cmpd="sng" w="84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800">
                        <a:solidFill>
                          <a:srgbClr val="FF0000"/>
                        </a:solidFill>
                      </a:endParaRPr>
                    </a:p>
                  </a:txBody>
                  <a:tcPr marT="91425" marB="91425" marR="91425" marL="91425">
                    <a:lnL cap="flat" cmpd="sng" w="847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52350">
                <a:tc>
                  <a:txBody>
                    <a:bodyPr/>
                    <a:lstStyle/>
                    <a:p>
                      <a:pPr indent="0" lvl="0" marL="0" rtl="0" algn="l">
                        <a:lnSpc>
                          <a:spcPct val="115000"/>
                        </a:lnSpc>
                        <a:spcBef>
                          <a:spcPts val="0"/>
                        </a:spcBef>
                        <a:spcAft>
                          <a:spcPts val="0"/>
                        </a:spcAft>
                        <a:buNone/>
                      </a:pPr>
                      <a:r>
                        <a:rPr b="1" lang="en" sz="2000">
                          <a:latin typeface="Times New Roman"/>
                          <a:ea typeface="Times New Roman"/>
                          <a:cs typeface="Times New Roman"/>
                          <a:sym typeface="Times New Roman"/>
                        </a:rPr>
                        <a:t>The Puppeteers</a:t>
                      </a:r>
                      <a:endParaRPr sz="2000">
                        <a:latin typeface="Times New Roman"/>
                        <a:ea typeface="Times New Roman"/>
                        <a:cs typeface="Times New Roman"/>
                        <a:sym typeface="Times New Roman"/>
                      </a:endParaRPr>
                    </a:p>
                  </a:txBody>
                  <a:tcPr marT="63500" marB="63500" marR="63500" marL="63500" anchor="ctr">
                    <a:lnL cap="flat" cmpd="sng" w="8475">
                      <a:solidFill>
                        <a:srgbClr val="000000"/>
                      </a:solidFill>
                      <a:prstDash val="solid"/>
                      <a:round/>
                      <a:headEnd len="sm" w="sm" type="none"/>
                      <a:tailEnd len="sm" w="sm" type="none"/>
                    </a:lnL>
                    <a:lnR cap="flat" cmpd="sng" w="8475">
                      <a:solidFill>
                        <a:schemeClr val="dk1"/>
                      </a:solidFill>
                      <a:prstDash val="solid"/>
                      <a:round/>
                      <a:headEnd len="sm" w="sm" type="none"/>
                      <a:tailEnd len="sm" w="sm" type="none"/>
                    </a:lnR>
                    <a:lnT cap="flat" cmpd="sng" w="8475">
                      <a:solidFill>
                        <a:srgbClr val="000000"/>
                      </a:solidFill>
                      <a:prstDash val="solid"/>
                      <a:round/>
                      <a:headEnd len="sm" w="sm" type="none"/>
                      <a:tailEnd len="sm" w="sm" type="none"/>
                    </a:lnT>
                    <a:lnB cap="flat" cmpd="sng" w="84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800">
                        <a:solidFill>
                          <a:srgbClr val="FF0000"/>
                        </a:solidFill>
                      </a:endParaRPr>
                    </a:p>
                  </a:txBody>
                  <a:tcPr marT="91425" marB="91425" marR="91425" marL="91425">
                    <a:lnL cap="flat" cmpd="sng" w="847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734000">
                <a:tc>
                  <a:txBody>
                    <a:bodyPr/>
                    <a:lstStyle/>
                    <a:p>
                      <a:pPr indent="0" lvl="0" marL="0" rtl="0" algn="l">
                        <a:lnSpc>
                          <a:spcPct val="115000"/>
                        </a:lnSpc>
                        <a:spcBef>
                          <a:spcPts val="0"/>
                        </a:spcBef>
                        <a:spcAft>
                          <a:spcPts val="0"/>
                        </a:spcAft>
                        <a:buNone/>
                      </a:pPr>
                      <a:r>
                        <a:rPr b="1" lang="en" sz="2000">
                          <a:latin typeface="Times New Roman"/>
                          <a:ea typeface="Times New Roman"/>
                          <a:cs typeface="Times New Roman"/>
                          <a:sym typeface="Times New Roman"/>
                        </a:rPr>
                        <a:t>The Sun</a:t>
                      </a:r>
                      <a:endParaRPr sz="2000">
                        <a:latin typeface="Times New Roman"/>
                        <a:ea typeface="Times New Roman"/>
                        <a:cs typeface="Times New Roman"/>
                        <a:sym typeface="Times New Roman"/>
                      </a:endParaRPr>
                    </a:p>
                  </a:txBody>
                  <a:tcPr marT="63500" marB="63500" marR="63500" marL="63500" anchor="ctr">
                    <a:lnL cap="flat" cmpd="sng" w="8475">
                      <a:solidFill>
                        <a:srgbClr val="000000"/>
                      </a:solidFill>
                      <a:prstDash val="solid"/>
                      <a:round/>
                      <a:headEnd len="sm" w="sm" type="none"/>
                      <a:tailEnd len="sm" w="sm" type="none"/>
                    </a:lnL>
                    <a:lnR cap="flat" cmpd="sng" w="8475">
                      <a:solidFill>
                        <a:schemeClr val="dk1"/>
                      </a:solidFill>
                      <a:prstDash val="solid"/>
                      <a:round/>
                      <a:headEnd len="sm" w="sm" type="none"/>
                      <a:tailEnd len="sm" w="sm" type="none"/>
                    </a:lnR>
                    <a:lnT cap="flat" cmpd="sng" w="8475">
                      <a:solidFill>
                        <a:srgbClr val="000000"/>
                      </a:solidFill>
                      <a:prstDash val="solid"/>
                      <a:round/>
                      <a:headEnd len="sm" w="sm" type="none"/>
                      <a:tailEnd len="sm" w="sm" type="none"/>
                    </a:lnT>
                    <a:lnB cap="flat" cmpd="sng" w="8475">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sz="1800">
                        <a:solidFill>
                          <a:srgbClr val="FF0000"/>
                        </a:solidFill>
                      </a:endParaRPr>
                    </a:p>
                  </a:txBody>
                  <a:tcPr marT="91425" marB="91425" marR="91425" marL="91425">
                    <a:lnL cap="flat" cmpd="sng" w="847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398" name="Google Shape;398;p45"/>
          <p:cNvSpPr txBox="1"/>
          <p:nvPr/>
        </p:nvSpPr>
        <p:spPr>
          <a:xfrm>
            <a:off x="1920175" y="1918212"/>
            <a:ext cx="4511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0000"/>
                </a:solidFill>
              </a:rPr>
              <a:t>A celebrity being happy online every day. </a:t>
            </a:r>
            <a:endParaRPr/>
          </a:p>
        </p:txBody>
      </p:sp>
      <p:sp>
        <p:nvSpPr>
          <p:cNvPr id="399" name="Google Shape;399;p45"/>
          <p:cNvSpPr txBox="1"/>
          <p:nvPr/>
        </p:nvSpPr>
        <p:spPr>
          <a:xfrm>
            <a:off x="1905325" y="2516587"/>
            <a:ext cx="4511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0000"/>
                </a:solidFill>
              </a:rPr>
              <a:t>My Feed or Personal Algorithm. </a:t>
            </a:r>
            <a:endParaRPr/>
          </a:p>
        </p:txBody>
      </p:sp>
      <p:sp>
        <p:nvSpPr>
          <p:cNvPr id="400" name="Google Shape;400;p45"/>
          <p:cNvSpPr txBox="1"/>
          <p:nvPr/>
        </p:nvSpPr>
        <p:spPr>
          <a:xfrm>
            <a:off x="1905325" y="2968837"/>
            <a:ext cx="4511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0000"/>
                </a:solidFill>
              </a:rPr>
              <a:t>Instagram</a:t>
            </a:r>
            <a:endParaRPr/>
          </a:p>
        </p:txBody>
      </p:sp>
      <p:sp>
        <p:nvSpPr>
          <p:cNvPr id="401" name="Google Shape;401;p45"/>
          <p:cNvSpPr txBox="1"/>
          <p:nvPr/>
        </p:nvSpPr>
        <p:spPr>
          <a:xfrm>
            <a:off x="1920161" y="3554787"/>
            <a:ext cx="45114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0000"/>
                </a:solidFill>
              </a:rPr>
              <a:t>Creators, advertisers and content makers</a:t>
            </a:r>
            <a:endParaRPr/>
          </a:p>
        </p:txBody>
      </p:sp>
      <p:sp>
        <p:nvSpPr>
          <p:cNvPr id="402" name="Google Shape;402;p45"/>
          <p:cNvSpPr txBox="1"/>
          <p:nvPr/>
        </p:nvSpPr>
        <p:spPr>
          <a:xfrm>
            <a:off x="1920175" y="4187237"/>
            <a:ext cx="45114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FF0000"/>
                </a:solidFill>
              </a:rPr>
              <a:t>The ability to fact check something by looking it up on another reputable website.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1000"/>
                                        <p:tgtEl>
                                          <p:spTgt spid="3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06" name="Shape 406"/>
        <p:cNvGrpSpPr/>
        <p:nvPr/>
      </p:nvGrpSpPr>
      <p:grpSpPr>
        <a:xfrm>
          <a:off x="0" y="0"/>
          <a:ext cx="0" cy="0"/>
          <a:chOff x="0" y="0"/>
          <a:chExt cx="0" cy="0"/>
        </a:xfrm>
      </p:grpSpPr>
      <p:sp>
        <p:nvSpPr>
          <p:cNvPr id="407" name="Google Shape;407;p46"/>
          <p:cNvSpPr txBox="1"/>
          <p:nvPr>
            <p:ph idx="1" type="body"/>
          </p:nvPr>
        </p:nvSpPr>
        <p:spPr>
          <a:xfrm>
            <a:off x="343325" y="237850"/>
            <a:ext cx="2278500" cy="21777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b="1" lang="en"/>
              <a:t>Agenda:</a:t>
            </a:r>
            <a:endParaRPr b="1"/>
          </a:p>
          <a:p>
            <a:pPr indent="-342900" lvl="0" marL="457200" rtl="0" algn="l">
              <a:lnSpc>
                <a:spcPct val="100000"/>
              </a:lnSpc>
              <a:spcBef>
                <a:spcPts val="1600"/>
              </a:spcBef>
              <a:spcAft>
                <a:spcPts val="0"/>
              </a:spcAft>
              <a:buSzPts val="1800"/>
              <a:buChar char="-"/>
            </a:pPr>
            <a:r>
              <a:rPr lang="en"/>
              <a:t>Notes</a:t>
            </a:r>
            <a:endParaRPr/>
          </a:p>
          <a:p>
            <a:pPr indent="-342900" lvl="0" marL="457200" rtl="0" algn="l">
              <a:lnSpc>
                <a:spcPct val="100000"/>
              </a:lnSpc>
              <a:spcBef>
                <a:spcPts val="0"/>
              </a:spcBef>
              <a:spcAft>
                <a:spcPts val="0"/>
              </a:spcAft>
              <a:buSzPts val="1800"/>
              <a:buChar char="-"/>
            </a:pPr>
            <a:r>
              <a:rPr lang="en"/>
              <a:t>Clip</a:t>
            </a:r>
            <a:endParaRPr/>
          </a:p>
          <a:p>
            <a:pPr indent="-342900" lvl="0" marL="457200" rtl="0" algn="l">
              <a:lnSpc>
                <a:spcPct val="100000"/>
              </a:lnSpc>
              <a:spcBef>
                <a:spcPts val="0"/>
              </a:spcBef>
              <a:spcAft>
                <a:spcPts val="0"/>
              </a:spcAft>
              <a:buSzPts val="1800"/>
              <a:buChar char="-"/>
            </a:pPr>
            <a:r>
              <a:rPr lang="en"/>
              <a:t>TImeline Activity</a:t>
            </a:r>
            <a:endParaRPr/>
          </a:p>
          <a:p>
            <a:pPr indent="-342900" lvl="0" marL="457200" rtl="0" algn="l">
              <a:lnSpc>
                <a:spcPct val="100000"/>
              </a:lnSpc>
              <a:spcBef>
                <a:spcPts val="0"/>
              </a:spcBef>
              <a:spcAft>
                <a:spcPts val="0"/>
              </a:spcAft>
              <a:buSzPts val="1800"/>
              <a:buChar char="-"/>
            </a:pPr>
            <a:r>
              <a:rPr lang="en"/>
              <a:t>Identify Controls.</a:t>
            </a:r>
            <a:endParaRPr/>
          </a:p>
        </p:txBody>
      </p:sp>
      <p:sp>
        <p:nvSpPr>
          <p:cNvPr id="408" name="Google Shape;408;p46"/>
          <p:cNvSpPr txBox="1"/>
          <p:nvPr>
            <p:ph idx="2" type="body"/>
          </p:nvPr>
        </p:nvSpPr>
        <p:spPr>
          <a:xfrm>
            <a:off x="384038" y="2745475"/>
            <a:ext cx="2073900" cy="2177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Participation Expectations:</a:t>
            </a:r>
            <a:endParaRPr b="1"/>
          </a:p>
          <a:p>
            <a:pPr indent="-342900" lvl="0" marL="457200" rtl="0" algn="l">
              <a:spcBef>
                <a:spcPts val="1600"/>
              </a:spcBef>
              <a:spcAft>
                <a:spcPts val="0"/>
              </a:spcAft>
              <a:buSzPts val="1800"/>
              <a:buChar char="●"/>
            </a:pPr>
            <a:r>
              <a:rPr b="1" lang="en"/>
              <a:t>Write in your journal</a:t>
            </a:r>
            <a:endParaRPr b="1"/>
          </a:p>
        </p:txBody>
      </p:sp>
      <p:sp>
        <p:nvSpPr>
          <p:cNvPr id="409" name="Google Shape;409;p46"/>
          <p:cNvSpPr txBox="1"/>
          <p:nvPr>
            <p:ph type="title"/>
          </p:nvPr>
        </p:nvSpPr>
        <p:spPr>
          <a:xfrm>
            <a:off x="27383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Notes: Utopia Vs. Dystopia </a:t>
            </a:r>
            <a:endParaRPr/>
          </a:p>
        </p:txBody>
      </p:sp>
      <p:sp>
        <p:nvSpPr>
          <p:cNvPr id="410" name="Google Shape;410;p46"/>
          <p:cNvSpPr txBox="1"/>
          <p:nvPr>
            <p:ph idx="3" type="body"/>
          </p:nvPr>
        </p:nvSpPr>
        <p:spPr>
          <a:xfrm>
            <a:off x="2817625" y="810175"/>
            <a:ext cx="60522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rgbClr val="FF0000"/>
                </a:solidFill>
              </a:rPr>
              <a:t>Utopia:</a:t>
            </a:r>
            <a:r>
              <a:rPr lang="en">
                <a:solidFill>
                  <a:srgbClr val="FF0000"/>
                </a:solidFill>
              </a:rPr>
              <a:t> A place, state, or condition that is ideally perfect </a:t>
            </a:r>
            <a:r>
              <a:rPr lang="en"/>
              <a:t>(politics, laws, customs).</a:t>
            </a:r>
            <a:endParaRPr/>
          </a:p>
          <a:p>
            <a:pPr indent="0" lvl="0" marL="0" rtl="0" algn="l">
              <a:spcBef>
                <a:spcPts val="1600"/>
              </a:spcBef>
              <a:spcAft>
                <a:spcPts val="1600"/>
              </a:spcAft>
              <a:buNone/>
            </a:pPr>
            <a:r>
              <a:rPr b="1" lang="en">
                <a:solidFill>
                  <a:srgbClr val="FF0000"/>
                </a:solidFill>
              </a:rPr>
              <a:t>Dystopia:</a:t>
            </a:r>
            <a:r>
              <a:rPr lang="en">
                <a:solidFill>
                  <a:srgbClr val="FF0000"/>
                </a:solidFill>
              </a:rPr>
              <a:t> A futuristic, imagined universe where societal control and the illusion of a perfect society are maintained through strict control.</a:t>
            </a:r>
            <a:endParaRPr>
              <a:solidFill>
                <a:srgbClr val="FF0000"/>
              </a:solidFill>
            </a:endParaRPr>
          </a:p>
        </p:txBody>
      </p:sp>
      <p:pic>
        <p:nvPicPr>
          <p:cNvPr descr="This timer silently counts down to 0:00, then alerts you that time is up with a gentle beep sound." id="411" name="Google Shape;411;p46" title="5 Minute Timer">
            <a:hlinkClick r:id="rId4"/>
          </p:cNvPr>
          <p:cNvPicPr preferRelativeResize="0"/>
          <p:nvPr/>
        </p:nvPicPr>
        <p:blipFill>
          <a:blip r:embed="rId5">
            <a:alphaModFix/>
          </a:blip>
          <a:stretch>
            <a:fillRect/>
          </a:stretch>
        </p:blipFill>
        <p:spPr>
          <a:xfrm>
            <a:off x="6688003" y="3504850"/>
            <a:ext cx="2009800" cy="11305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15" name="Shape 415"/>
        <p:cNvGrpSpPr/>
        <p:nvPr/>
      </p:nvGrpSpPr>
      <p:grpSpPr>
        <a:xfrm>
          <a:off x="0" y="0"/>
          <a:ext cx="0" cy="0"/>
          <a:chOff x="0" y="0"/>
          <a:chExt cx="0" cy="0"/>
        </a:xfrm>
      </p:grpSpPr>
      <p:sp>
        <p:nvSpPr>
          <p:cNvPr id="416" name="Google Shape;416;p47"/>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Ad Populum - Bandwagon Effect</a:t>
            </a:r>
            <a:endParaRPr sz="2800"/>
          </a:p>
        </p:txBody>
      </p:sp>
      <p:pic>
        <p:nvPicPr>
          <p:cNvPr descr="This timer silently counts down to 0:00, then alerts you that time is up with a gentle beep sound." id="417" name="Google Shape;417;p47" title="5 Minute Timer">
            <a:hlinkClick r:id="rId4"/>
          </p:cNvPr>
          <p:cNvPicPr preferRelativeResize="0"/>
          <p:nvPr/>
        </p:nvPicPr>
        <p:blipFill>
          <a:blip r:embed="rId5">
            <a:alphaModFix/>
          </a:blip>
          <a:stretch>
            <a:fillRect/>
          </a:stretch>
        </p:blipFill>
        <p:spPr>
          <a:xfrm>
            <a:off x="7622350" y="200863"/>
            <a:ext cx="1215155" cy="683525"/>
          </a:xfrm>
          <a:prstGeom prst="rect">
            <a:avLst/>
          </a:prstGeom>
          <a:noFill/>
          <a:ln>
            <a:noFill/>
          </a:ln>
        </p:spPr>
      </p:pic>
      <p:sp>
        <p:nvSpPr>
          <p:cNvPr id="418" name="Google Shape;418;p47"/>
          <p:cNvSpPr txBox="1"/>
          <p:nvPr/>
        </p:nvSpPr>
        <p:spPr>
          <a:xfrm>
            <a:off x="366800" y="1165925"/>
            <a:ext cx="8470800" cy="3457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400">
                <a:solidFill>
                  <a:srgbClr val="FF0000"/>
                </a:solidFill>
                <a:latin typeface="Coming Soon"/>
                <a:ea typeface="Coming Soon"/>
                <a:cs typeface="Coming Soon"/>
                <a:sym typeface="Coming Soon"/>
              </a:rPr>
              <a:t>Pathos Foldable - </a:t>
            </a:r>
            <a:endParaRPr sz="2400">
              <a:solidFill>
                <a:srgbClr val="FF0000"/>
              </a:solidFill>
              <a:latin typeface="Coming Soon"/>
              <a:ea typeface="Coming Soon"/>
              <a:cs typeface="Coming Soon"/>
              <a:sym typeface="Coming Soon"/>
            </a:endParaRPr>
          </a:p>
          <a:p>
            <a:pPr indent="0" lvl="0" marL="0" rtl="0" algn="l">
              <a:lnSpc>
                <a:spcPct val="115000"/>
              </a:lnSpc>
              <a:spcBef>
                <a:spcPts val="1000"/>
              </a:spcBef>
              <a:spcAft>
                <a:spcPts val="0"/>
              </a:spcAft>
              <a:buNone/>
            </a:pPr>
            <a:r>
              <a:rPr lang="en" sz="2400">
                <a:solidFill>
                  <a:srgbClr val="FF0000"/>
                </a:solidFill>
                <a:latin typeface="Coming Soon"/>
                <a:ea typeface="Coming Soon"/>
                <a:cs typeface="Coming Soon"/>
                <a:sym typeface="Coming Soon"/>
              </a:rPr>
              <a:t>Ad Populum:</a:t>
            </a:r>
            <a:r>
              <a:rPr lang="en" sz="2400">
                <a:solidFill>
                  <a:schemeClr val="dk1"/>
                </a:solidFill>
                <a:latin typeface="Coming Soon"/>
                <a:ea typeface="Coming Soon"/>
                <a:cs typeface="Coming Soon"/>
                <a:sym typeface="Coming Soon"/>
              </a:rPr>
              <a:t> </a:t>
            </a:r>
            <a:r>
              <a:rPr b="1" lang="en" sz="2400">
                <a:solidFill>
                  <a:schemeClr val="dk1"/>
                </a:solidFill>
                <a:latin typeface="Coming Soon"/>
                <a:ea typeface="Coming Soon"/>
                <a:cs typeface="Coming Soon"/>
                <a:sym typeface="Coming Soon"/>
              </a:rPr>
              <a:t>Claiming something is true, good and valid because many people believe it, like it or do it. </a:t>
            </a:r>
            <a:r>
              <a:rPr lang="en" sz="2400">
                <a:solidFill>
                  <a:srgbClr val="FF0000"/>
                </a:solidFill>
                <a:latin typeface="Coming Soon"/>
                <a:ea typeface="Coming Soon"/>
                <a:cs typeface="Coming Soon"/>
                <a:sym typeface="Coming Soon"/>
              </a:rPr>
              <a:t>Ex. “67” Bandwagon</a:t>
            </a:r>
            <a:endParaRPr sz="2400">
              <a:solidFill>
                <a:srgbClr val="FF0000"/>
              </a:solidFill>
              <a:latin typeface="Coming Soon"/>
              <a:ea typeface="Coming Soon"/>
              <a:cs typeface="Coming Soon"/>
              <a:sym typeface="Coming Soon"/>
            </a:endParaRPr>
          </a:p>
          <a:p>
            <a:pPr indent="0" lvl="0" marL="0" rtl="0" algn="l">
              <a:lnSpc>
                <a:spcPct val="115000"/>
              </a:lnSpc>
              <a:spcBef>
                <a:spcPts val="1000"/>
              </a:spcBef>
              <a:spcAft>
                <a:spcPts val="0"/>
              </a:spcAft>
              <a:buNone/>
            </a:pPr>
            <a:r>
              <a:rPr lang="en" sz="2400">
                <a:solidFill>
                  <a:srgbClr val="FF0000"/>
                </a:solidFill>
                <a:latin typeface="Coming Soon"/>
                <a:ea typeface="Coming Soon"/>
                <a:cs typeface="Coming Soon"/>
                <a:sym typeface="Coming Soon"/>
              </a:rPr>
              <a:t>Ad Baculum: </a:t>
            </a:r>
            <a:r>
              <a:rPr b="1" lang="en" sz="2400">
                <a:solidFill>
                  <a:schemeClr val="dk1"/>
                </a:solidFill>
                <a:latin typeface="Coming Soon"/>
                <a:ea typeface="Coming Soon"/>
                <a:cs typeface="Coming Soon"/>
                <a:sym typeface="Coming Soon"/>
              </a:rPr>
              <a:t>Force, threats, or intimidation are used to compel an audience. </a:t>
            </a:r>
            <a:r>
              <a:rPr lang="en" sz="2400">
                <a:solidFill>
                  <a:srgbClr val="FF0000"/>
                </a:solidFill>
                <a:latin typeface="Coming Soon"/>
                <a:ea typeface="Coming Soon"/>
                <a:cs typeface="Coming Soon"/>
                <a:sym typeface="Coming Soon"/>
              </a:rPr>
              <a:t>Ex. “You better listen to me or else. ”</a:t>
            </a:r>
            <a:endParaRPr sz="2400">
              <a:solidFill>
                <a:srgbClr val="FF0000"/>
              </a:solidFill>
              <a:latin typeface="Coming Soon"/>
              <a:ea typeface="Coming Soon"/>
              <a:cs typeface="Coming Soon"/>
              <a:sym typeface="Coming Soon"/>
            </a:endParaRPr>
          </a:p>
          <a:p>
            <a:pPr indent="0" lvl="0" marL="0" rtl="0" algn="l">
              <a:lnSpc>
                <a:spcPct val="115000"/>
              </a:lnSpc>
              <a:spcBef>
                <a:spcPts val="1000"/>
              </a:spcBef>
              <a:spcAft>
                <a:spcPts val="1000"/>
              </a:spcAft>
              <a:buNone/>
            </a:pPr>
            <a:r>
              <a:t/>
            </a:r>
            <a:endParaRPr sz="2200">
              <a:solidFill>
                <a:srgbClr val="FF0000"/>
              </a:solidFill>
              <a:latin typeface="Coming Soon"/>
              <a:ea typeface="Coming Soon"/>
              <a:cs typeface="Coming Soon"/>
              <a:sym typeface="Coming Soon"/>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22" name="Shape 422"/>
        <p:cNvGrpSpPr/>
        <p:nvPr/>
      </p:nvGrpSpPr>
      <p:grpSpPr>
        <a:xfrm>
          <a:off x="0" y="0"/>
          <a:ext cx="0" cy="0"/>
          <a:chOff x="0" y="0"/>
          <a:chExt cx="0" cy="0"/>
        </a:xfrm>
      </p:grpSpPr>
      <p:sp>
        <p:nvSpPr>
          <p:cNvPr id="423" name="Google Shape;423;p48"/>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Ad Populum - Bandwagon Effect</a:t>
            </a:r>
            <a:endParaRPr sz="2800"/>
          </a:p>
        </p:txBody>
      </p:sp>
      <p:pic>
        <p:nvPicPr>
          <p:cNvPr descr="This timer silently counts down to 0:00, then alerts you that time is up with a gentle beep sound." id="424" name="Google Shape;424;p48" title="5 Minute Timer">
            <a:hlinkClick r:id="rId4"/>
          </p:cNvPr>
          <p:cNvPicPr preferRelativeResize="0"/>
          <p:nvPr/>
        </p:nvPicPr>
        <p:blipFill>
          <a:blip r:embed="rId5">
            <a:alphaModFix/>
          </a:blip>
          <a:stretch>
            <a:fillRect/>
          </a:stretch>
        </p:blipFill>
        <p:spPr>
          <a:xfrm>
            <a:off x="7622350" y="200863"/>
            <a:ext cx="1215155" cy="683525"/>
          </a:xfrm>
          <a:prstGeom prst="rect">
            <a:avLst/>
          </a:prstGeom>
          <a:noFill/>
          <a:ln>
            <a:noFill/>
          </a:ln>
        </p:spPr>
      </p:pic>
      <p:sp>
        <p:nvSpPr>
          <p:cNvPr id="425" name="Google Shape;425;p48"/>
          <p:cNvSpPr txBox="1"/>
          <p:nvPr/>
        </p:nvSpPr>
        <p:spPr>
          <a:xfrm>
            <a:off x="366800" y="1165925"/>
            <a:ext cx="8470800" cy="2934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2400">
                <a:solidFill>
                  <a:srgbClr val="FF0000"/>
                </a:solidFill>
                <a:latin typeface="Coming Soon"/>
                <a:ea typeface="Coming Soon"/>
                <a:cs typeface="Coming Soon"/>
                <a:sym typeface="Coming Soon"/>
              </a:rPr>
              <a:t>Pathos Foldable - </a:t>
            </a:r>
            <a:endParaRPr sz="2400">
              <a:solidFill>
                <a:srgbClr val="FF0000"/>
              </a:solidFill>
              <a:latin typeface="Coming Soon"/>
              <a:ea typeface="Coming Soon"/>
              <a:cs typeface="Coming Soon"/>
              <a:sym typeface="Coming Soon"/>
            </a:endParaRPr>
          </a:p>
          <a:p>
            <a:pPr indent="0" lvl="0" marL="0" rtl="0" algn="l">
              <a:lnSpc>
                <a:spcPct val="115000"/>
              </a:lnSpc>
              <a:spcBef>
                <a:spcPts val="1000"/>
              </a:spcBef>
              <a:spcAft>
                <a:spcPts val="0"/>
              </a:spcAft>
              <a:buNone/>
            </a:pPr>
            <a:r>
              <a:rPr lang="en" sz="2400">
                <a:solidFill>
                  <a:srgbClr val="FF0000"/>
                </a:solidFill>
                <a:latin typeface="Coming Soon"/>
                <a:ea typeface="Coming Soon"/>
                <a:cs typeface="Coming Soon"/>
                <a:sym typeface="Coming Soon"/>
              </a:rPr>
              <a:t>Gaslighting: </a:t>
            </a:r>
            <a:r>
              <a:rPr b="1" lang="en" sz="2400">
                <a:solidFill>
                  <a:schemeClr val="dk1"/>
                </a:solidFill>
                <a:latin typeface="Coming Soon"/>
                <a:ea typeface="Coming Soon"/>
                <a:cs typeface="Coming Soon"/>
                <a:sym typeface="Coming Soon"/>
              </a:rPr>
              <a:t>Targeting and exploiting emotions through denial of facts, twisting the narrative and creating self doubt in a victim. </a:t>
            </a:r>
            <a:r>
              <a:rPr lang="en" sz="2400">
                <a:solidFill>
                  <a:srgbClr val="FF0000"/>
                </a:solidFill>
                <a:latin typeface="Coming Soon"/>
                <a:ea typeface="Coming Soon"/>
                <a:cs typeface="Coming Soon"/>
                <a:sym typeface="Coming Soon"/>
              </a:rPr>
              <a:t>EX. lying about an action, even if you did it. </a:t>
            </a:r>
            <a:endParaRPr sz="2400">
              <a:solidFill>
                <a:srgbClr val="FF0000"/>
              </a:solidFill>
              <a:latin typeface="Coming Soon"/>
              <a:ea typeface="Coming Soon"/>
              <a:cs typeface="Coming Soon"/>
              <a:sym typeface="Coming Soon"/>
            </a:endParaRPr>
          </a:p>
          <a:p>
            <a:pPr indent="0" lvl="0" marL="0" rtl="0" algn="l">
              <a:lnSpc>
                <a:spcPct val="115000"/>
              </a:lnSpc>
              <a:spcBef>
                <a:spcPts val="1000"/>
              </a:spcBef>
              <a:spcAft>
                <a:spcPts val="1000"/>
              </a:spcAft>
              <a:buNone/>
            </a:pPr>
            <a:r>
              <a:t/>
            </a:r>
            <a:endParaRPr sz="2400">
              <a:solidFill>
                <a:srgbClr val="FF0000"/>
              </a:solidFill>
              <a:latin typeface="Coming Soon"/>
              <a:ea typeface="Coming Soon"/>
              <a:cs typeface="Coming Soon"/>
              <a:sym typeface="Coming Soon"/>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29" name="Shape 429"/>
        <p:cNvGrpSpPr/>
        <p:nvPr/>
      </p:nvGrpSpPr>
      <p:grpSpPr>
        <a:xfrm>
          <a:off x="0" y="0"/>
          <a:ext cx="0" cy="0"/>
          <a:chOff x="0" y="0"/>
          <a:chExt cx="0" cy="0"/>
        </a:xfrm>
      </p:grpSpPr>
      <p:sp>
        <p:nvSpPr>
          <p:cNvPr id="430" name="Google Shape;430;p49"/>
          <p:cNvSpPr txBox="1"/>
          <p:nvPr>
            <p:ph idx="1" type="body"/>
          </p:nvPr>
        </p:nvSpPr>
        <p:spPr>
          <a:xfrm>
            <a:off x="6863513" y="237850"/>
            <a:ext cx="2073900" cy="2177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Agenda</a:t>
            </a:r>
            <a:endParaRPr b="1"/>
          </a:p>
          <a:p>
            <a:pPr indent="-342900" lvl="0" marL="457200" rtl="0" algn="l">
              <a:spcBef>
                <a:spcPts val="1600"/>
              </a:spcBef>
              <a:spcAft>
                <a:spcPts val="0"/>
              </a:spcAft>
              <a:buSzPts val="1800"/>
              <a:buChar char="●"/>
            </a:pPr>
            <a:r>
              <a:rPr b="1" lang="en"/>
              <a:t>Visual vs Textual</a:t>
            </a:r>
            <a:endParaRPr b="1"/>
          </a:p>
          <a:p>
            <a:pPr indent="-342900" lvl="0" marL="457200" rtl="0" algn="l">
              <a:spcBef>
                <a:spcPts val="0"/>
              </a:spcBef>
              <a:spcAft>
                <a:spcPts val="0"/>
              </a:spcAft>
              <a:buSzPts val="1800"/>
              <a:buChar char="●"/>
            </a:pPr>
            <a:r>
              <a:rPr b="1" lang="en"/>
              <a:t>OPTIC</a:t>
            </a:r>
            <a:endParaRPr b="1"/>
          </a:p>
          <a:p>
            <a:pPr indent="-342900" lvl="0" marL="457200" rtl="0" algn="l">
              <a:spcBef>
                <a:spcPts val="0"/>
              </a:spcBef>
              <a:spcAft>
                <a:spcPts val="0"/>
              </a:spcAft>
              <a:buSzPts val="1800"/>
              <a:buChar char="●"/>
            </a:pPr>
            <a:r>
              <a:rPr b="1" lang="en"/>
              <a:t>Rhetorical Analysis</a:t>
            </a:r>
            <a:endParaRPr b="1"/>
          </a:p>
        </p:txBody>
      </p:sp>
      <p:sp>
        <p:nvSpPr>
          <p:cNvPr id="431" name="Google Shape;431;p49"/>
          <p:cNvSpPr txBox="1"/>
          <p:nvPr>
            <p:ph idx="2" type="body"/>
          </p:nvPr>
        </p:nvSpPr>
        <p:spPr>
          <a:xfrm>
            <a:off x="6861038" y="2745475"/>
            <a:ext cx="2073900" cy="217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Participation expectations. </a:t>
            </a:r>
            <a:endParaRPr b="1"/>
          </a:p>
          <a:p>
            <a:pPr indent="0" lvl="0" marL="0" rtl="0" algn="l">
              <a:spcBef>
                <a:spcPts val="1600"/>
              </a:spcBef>
              <a:spcAft>
                <a:spcPts val="1600"/>
              </a:spcAft>
              <a:buNone/>
            </a:pPr>
            <a:r>
              <a:rPr b="1" lang="en"/>
              <a:t>Complete independent analysis with discussion. </a:t>
            </a:r>
            <a:endParaRPr b="1"/>
          </a:p>
        </p:txBody>
      </p:sp>
      <p:sp>
        <p:nvSpPr>
          <p:cNvPr id="432" name="Google Shape;432;p49"/>
          <p:cNvSpPr txBox="1"/>
          <p:nvPr>
            <p:ph type="title"/>
          </p:nvPr>
        </p:nvSpPr>
        <p:spPr>
          <a:xfrm>
            <a:off x="2999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Visual Propaganda vs. Textual</a:t>
            </a:r>
            <a:endParaRPr sz="2800"/>
          </a:p>
        </p:txBody>
      </p:sp>
      <p:sp>
        <p:nvSpPr>
          <p:cNvPr id="433" name="Google Shape;433;p49"/>
          <p:cNvSpPr txBox="1"/>
          <p:nvPr>
            <p:ph idx="3" type="body"/>
          </p:nvPr>
        </p:nvSpPr>
        <p:spPr>
          <a:xfrm>
            <a:off x="379225" y="810175"/>
            <a:ext cx="3886800" cy="4169700"/>
          </a:xfrm>
          <a:prstGeom prst="rect">
            <a:avLst/>
          </a:prstGeom>
        </p:spPr>
        <p:txBody>
          <a:bodyPr anchorCtr="0" anchor="t" bIns="91425" lIns="91425" spcFirstLastPara="1" rIns="91425" wrap="square" tIns="91425">
            <a:normAutofit fontScale="85000" lnSpcReduction="10000"/>
          </a:bodyPr>
          <a:lstStyle/>
          <a:p>
            <a:pPr indent="0" lvl="0" marL="0" rtl="0" algn="l">
              <a:spcBef>
                <a:spcPts val="0"/>
              </a:spcBef>
              <a:spcAft>
                <a:spcPts val="0"/>
              </a:spcAft>
              <a:buNone/>
            </a:pPr>
            <a:r>
              <a:rPr lang="en"/>
              <a:t>Which do you feel is more effective? </a:t>
            </a:r>
            <a:endParaRPr/>
          </a:p>
          <a:p>
            <a:pPr indent="0" lvl="0" marL="0" rtl="0" algn="l">
              <a:spcBef>
                <a:spcPts val="1600"/>
              </a:spcBef>
              <a:spcAft>
                <a:spcPts val="1600"/>
              </a:spcAft>
              <a:buNone/>
            </a:pPr>
            <a:r>
              <a:rPr lang="en"/>
              <a:t>“On each landing, opposite the lift-shaft, the poster with the enormous face gazed from the wall. It was one of those pictures which are so contrived that the eyes follow you about when you move. BIG BROTHER IS WATCHING YOU, the caption beneath it ran.”</a:t>
            </a:r>
            <a:endParaRPr/>
          </a:p>
        </p:txBody>
      </p:sp>
      <p:pic>
        <p:nvPicPr>
          <p:cNvPr descr="This timer silently counts down to 0:00, then alerts you that time is up with a gentle beep sound." id="434" name="Google Shape;434;p49" title="5 Minute Timer">
            <a:hlinkClick r:id="rId4"/>
          </p:cNvPr>
          <p:cNvPicPr preferRelativeResize="0"/>
          <p:nvPr/>
        </p:nvPicPr>
        <p:blipFill>
          <a:blip r:embed="rId5">
            <a:alphaModFix/>
          </a:blip>
          <a:stretch>
            <a:fillRect/>
          </a:stretch>
        </p:blipFill>
        <p:spPr>
          <a:xfrm>
            <a:off x="5216275" y="4296350"/>
            <a:ext cx="1215155" cy="683525"/>
          </a:xfrm>
          <a:prstGeom prst="rect">
            <a:avLst/>
          </a:prstGeom>
          <a:noFill/>
          <a:ln>
            <a:noFill/>
          </a:ln>
        </p:spPr>
      </p:pic>
      <p:pic>
        <p:nvPicPr>
          <p:cNvPr id="435" name="Google Shape;435;p49"/>
          <p:cNvPicPr preferRelativeResize="0"/>
          <p:nvPr/>
        </p:nvPicPr>
        <p:blipFill rotWithShape="1">
          <a:blip r:embed="rId6">
            <a:alphaModFix/>
          </a:blip>
          <a:srcRect b="0" l="15692" r="15904" t="0"/>
          <a:stretch/>
        </p:blipFill>
        <p:spPr>
          <a:xfrm>
            <a:off x="4412475" y="895725"/>
            <a:ext cx="2073900" cy="303201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8" name="Shape 108"/>
        <p:cNvGrpSpPr/>
        <p:nvPr/>
      </p:nvGrpSpPr>
      <p:grpSpPr>
        <a:xfrm>
          <a:off x="0" y="0"/>
          <a:ext cx="0" cy="0"/>
          <a:chOff x="0" y="0"/>
          <a:chExt cx="0" cy="0"/>
        </a:xfrm>
      </p:grpSpPr>
      <p:sp>
        <p:nvSpPr>
          <p:cNvPr id="109" name="Google Shape;109;p14"/>
          <p:cNvSpPr txBox="1"/>
          <p:nvPr>
            <p:ph idx="1" type="body"/>
          </p:nvPr>
        </p:nvSpPr>
        <p:spPr>
          <a:xfrm>
            <a:off x="6863526" y="237850"/>
            <a:ext cx="2176200" cy="2177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Agenda:</a:t>
            </a:r>
            <a:endParaRPr b="1"/>
          </a:p>
          <a:p>
            <a:pPr indent="-342900" lvl="0" marL="457200" rtl="0" algn="l">
              <a:lnSpc>
                <a:spcPct val="100000"/>
              </a:lnSpc>
              <a:spcBef>
                <a:spcPts val="1600"/>
              </a:spcBef>
              <a:spcAft>
                <a:spcPts val="0"/>
              </a:spcAft>
              <a:buSzPts val="1800"/>
              <a:buChar char="-"/>
            </a:pPr>
            <a:r>
              <a:rPr lang="en"/>
              <a:t>Notes</a:t>
            </a:r>
            <a:endParaRPr/>
          </a:p>
          <a:p>
            <a:pPr indent="-342900" lvl="0" marL="457200" rtl="0" algn="l">
              <a:lnSpc>
                <a:spcPct val="100000"/>
              </a:lnSpc>
              <a:spcBef>
                <a:spcPts val="0"/>
              </a:spcBef>
              <a:spcAft>
                <a:spcPts val="0"/>
              </a:spcAft>
              <a:buSzPts val="1800"/>
              <a:buChar char="-"/>
            </a:pPr>
            <a:r>
              <a:rPr lang="en"/>
              <a:t>Identification of appeals</a:t>
            </a:r>
            <a:endParaRPr/>
          </a:p>
          <a:p>
            <a:pPr indent="-342900" lvl="0" marL="457200" rtl="0" algn="l">
              <a:lnSpc>
                <a:spcPct val="100000"/>
              </a:lnSpc>
              <a:spcBef>
                <a:spcPts val="0"/>
              </a:spcBef>
              <a:spcAft>
                <a:spcPts val="0"/>
              </a:spcAft>
              <a:buSzPts val="1800"/>
              <a:buChar char="-"/>
            </a:pPr>
            <a:r>
              <a:rPr lang="en"/>
              <a:t>Fact vs. Fiction</a:t>
            </a:r>
            <a:endParaRPr/>
          </a:p>
          <a:p>
            <a:pPr indent="0" lvl="0" marL="0" rtl="0" algn="l">
              <a:lnSpc>
                <a:spcPct val="100000"/>
              </a:lnSpc>
              <a:spcBef>
                <a:spcPts val="0"/>
              </a:spcBef>
              <a:spcAft>
                <a:spcPts val="0"/>
              </a:spcAft>
              <a:buNone/>
            </a:pPr>
            <a:r>
              <a:t/>
            </a:r>
            <a:endParaRPr/>
          </a:p>
        </p:txBody>
      </p:sp>
      <p:sp>
        <p:nvSpPr>
          <p:cNvPr id="110" name="Google Shape;110;p14"/>
          <p:cNvSpPr txBox="1"/>
          <p:nvPr>
            <p:ph idx="2" type="body"/>
          </p:nvPr>
        </p:nvSpPr>
        <p:spPr>
          <a:xfrm>
            <a:off x="6861038" y="2745475"/>
            <a:ext cx="2073900" cy="2177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Participation Expectations:</a:t>
            </a:r>
            <a:endParaRPr b="1"/>
          </a:p>
          <a:p>
            <a:pPr indent="-342900" lvl="0" marL="457200" rtl="0" algn="l">
              <a:spcBef>
                <a:spcPts val="1600"/>
              </a:spcBef>
              <a:spcAft>
                <a:spcPts val="0"/>
              </a:spcAft>
              <a:buSzPts val="1800"/>
              <a:buChar char="●"/>
            </a:pPr>
            <a:r>
              <a:rPr b="1" lang="en"/>
              <a:t>Identify appeals</a:t>
            </a:r>
            <a:endParaRPr b="1"/>
          </a:p>
        </p:txBody>
      </p:sp>
      <p:sp>
        <p:nvSpPr>
          <p:cNvPr id="111" name="Google Shape;111;p14"/>
          <p:cNvSpPr txBox="1"/>
          <p:nvPr>
            <p:ph type="title"/>
          </p:nvPr>
        </p:nvSpPr>
        <p:spPr>
          <a:xfrm>
            <a:off x="2999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990000"/>
                </a:solidFill>
              </a:rPr>
              <a:t>Rhetorical Identification</a:t>
            </a:r>
            <a:endParaRPr>
              <a:solidFill>
                <a:srgbClr val="990000"/>
              </a:solidFill>
            </a:endParaRPr>
          </a:p>
        </p:txBody>
      </p:sp>
      <p:sp>
        <p:nvSpPr>
          <p:cNvPr id="112" name="Google Shape;112;p14"/>
          <p:cNvSpPr txBox="1"/>
          <p:nvPr>
            <p:ph idx="3" type="body"/>
          </p:nvPr>
        </p:nvSpPr>
        <p:spPr>
          <a:xfrm>
            <a:off x="379225" y="810175"/>
            <a:ext cx="6052200" cy="4169700"/>
          </a:xfrm>
          <a:prstGeom prst="rect">
            <a:avLst/>
          </a:prstGeom>
        </p:spPr>
        <p:txBody>
          <a:bodyPr anchorCtr="0" anchor="t" bIns="91425" lIns="91425" spcFirstLastPara="1" rIns="91425" wrap="square" tIns="91425">
            <a:normAutofit fontScale="85000"/>
          </a:bodyPr>
          <a:lstStyle/>
          <a:p>
            <a:pPr indent="-358140" lvl="0" marL="457200" rtl="0" algn="l">
              <a:spcBef>
                <a:spcPts val="0"/>
              </a:spcBef>
              <a:spcAft>
                <a:spcPts val="0"/>
              </a:spcAft>
              <a:buClr>
                <a:srgbClr val="FF0000"/>
              </a:buClr>
              <a:buSzPct val="100000"/>
              <a:buAutoNum type="arabicPeriod"/>
            </a:pPr>
            <a:r>
              <a:rPr lang="en">
                <a:solidFill>
                  <a:srgbClr val="FF0000"/>
                </a:solidFill>
              </a:rPr>
              <a:t>Big Brother is watching you.</a:t>
            </a:r>
            <a:endParaRPr>
              <a:solidFill>
                <a:srgbClr val="FF0000"/>
              </a:solidFill>
            </a:endParaRPr>
          </a:p>
          <a:p>
            <a:pPr indent="-358140" lvl="0" marL="457200" rtl="0" algn="l">
              <a:spcBef>
                <a:spcPts val="0"/>
              </a:spcBef>
              <a:spcAft>
                <a:spcPts val="0"/>
              </a:spcAft>
              <a:buSzPct val="100000"/>
              <a:buAutoNum type="arabicPeriod"/>
            </a:pPr>
            <a:r>
              <a:rPr lang="en"/>
              <a:t>Oceania is at war with Eurasia, not Eastasia. </a:t>
            </a:r>
            <a:endParaRPr/>
          </a:p>
          <a:p>
            <a:pPr indent="-358140" lvl="0" marL="457200" rtl="0" algn="l">
              <a:spcBef>
                <a:spcPts val="0"/>
              </a:spcBef>
              <a:spcAft>
                <a:spcPts val="0"/>
              </a:spcAft>
              <a:buClr>
                <a:srgbClr val="990000"/>
              </a:buClr>
              <a:buSzPct val="100000"/>
              <a:buAutoNum type="arabicPeriod"/>
            </a:pPr>
            <a:r>
              <a:rPr lang="en">
                <a:solidFill>
                  <a:srgbClr val="FF0000"/>
                </a:solidFill>
              </a:rPr>
              <a:t>2+2=5. It has never been 4 according to Big Brother.</a:t>
            </a:r>
            <a:r>
              <a:rPr lang="en">
                <a:solidFill>
                  <a:srgbClr val="990000"/>
                </a:solidFill>
              </a:rPr>
              <a:t> </a:t>
            </a:r>
            <a:endParaRPr>
              <a:solidFill>
                <a:srgbClr val="990000"/>
              </a:solidFill>
            </a:endParaRPr>
          </a:p>
          <a:p>
            <a:pPr indent="-358140" lvl="0" marL="457200" rtl="0" algn="l">
              <a:spcBef>
                <a:spcPts val="0"/>
              </a:spcBef>
              <a:spcAft>
                <a:spcPts val="0"/>
              </a:spcAft>
              <a:buSzPct val="100000"/>
              <a:buAutoNum type="arabicPeriod"/>
            </a:pPr>
            <a:r>
              <a:rPr lang="en"/>
              <a:t>"Who controls the past controls the future: who controls the present controls the past."</a:t>
            </a:r>
            <a:endParaRPr/>
          </a:p>
          <a:p>
            <a:pPr indent="-358140" lvl="0" marL="457200" rtl="0" algn="l">
              <a:spcBef>
                <a:spcPts val="0"/>
              </a:spcBef>
              <a:spcAft>
                <a:spcPts val="0"/>
              </a:spcAft>
              <a:buClr>
                <a:srgbClr val="FF0000"/>
              </a:buClr>
              <a:buSzPct val="100000"/>
              <a:buAutoNum type="arabicPeriod"/>
            </a:pPr>
            <a:r>
              <a:rPr lang="en">
                <a:solidFill>
                  <a:srgbClr val="FF0000"/>
                </a:solidFill>
              </a:rPr>
              <a:t>If you want a picture of the future, imagine a boot stomping on a human face - Forever. </a:t>
            </a:r>
            <a:endParaRPr>
              <a:solidFill>
                <a:srgbClr val="FF0000"/>
              </a:solidFill>
            </a:endParaRPr>
          </a:p>
          <a:p>
            <a:pPr indent="-358140" lvl="0" marL="457200" rtl="0" algn="l">
              <a:spcBef>
                <a:spcPts val="0"/>
              </a:spcBef>
              <a:spcAft>
                <a:spcPts val="0"/>
              </a:spcAft>
              <a:buSzPct val="100000"/>
              <a:buAutoNum type="arabicPeriod"/>
            </a:pPr>
            <a:r>
              <a:rPr lang="en"/>
              <a:t>"Nothing was your own except the few cubic centimetres inside your skull."</a:t>
            </a:r>
            <a:br>
              <a:rPr lang="en"/>
            </a:br>
            <a:endParaRPr/>
          </a:p>
        </p:txBody>
      </p:sp>
      <p:sp>
        <p:nvSpPr>
          <p:cNvPr id="113" name="Google Shape;113;p14"/>
          <p:cNvSpPr txBox="1"/>
          <p:nvPr/>
        </p:nvSpPr>
        <p:spPr>
          <a:xfrm>
            <a:off x="450425" y="4435500"/>
            <a:ext cx="6178800" cy="708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700">
                <a:solidFill>
                  <a:schemeClr val="dk1"/>
                </a:solidFill>
                <a:latin typeface="Coming Soon"/>
                <a:ea typeface="Coming Soon"/>
                <a:cs typeface="Coming Soon"/>
                <a:sym typeface="Coming Soon"/>
              </a:rPr>
              <a:t>Identify which appeals the speaker is attempting to use. Whether you know the information is correct or not. </a:t>
            </a:r>
            <a:endParaRPr sz="1600">
              <a:solidFill>
                <a:schemeClr val="dk1"/>
              </a:solidFill>
              <a:latin typeface="Coming Soon"/>
              <a:ea typeface="Coming Soon"/>
              <a:cs typeface="Coming Soon"/>
              <a:sym typeface="Coming Soon"/>
            </a:endParaRPr>
          </a:p>
        </p:txBody>
      </p:sp>
      <p:pic>
        <p:nvPicPr>
          <p:cNvPr descr="This timer silently counts down to 0:00, then alerts you that time is up with a gentle beep sound." id="114" name="Google Shape;114;p14" title="5 Minute Timer">
            <a:hlinkClick r:id="rId4"/>
          </p:cNvPr>
          <p:cNvPicPr preferRelativeResize="0"/>
          <p:nvPr/>
        </p:nvPicPr>
        <p:blipFill>
          <a:blip r:embed="rId5">
            <a:alphaModFix/>
          </a:blip>
          <a:stretch>
            <a:fillRect/>
          </a:stretch>
        </p:blipFill>
        <p:spPr>
          <a:xfrm>
            <a:off x="5374500" y="141225"/>
            <a:ext cx="1489025" cy="837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50"/>
          <p:cNvSpPr txBox="1"/>
          <p:nvPr>
            <p:ph idx="1" type="body"/>
          </p:nvPr>
        </p:nvSpPr>
        <p:spPr>
          <a:xfrm>
            <a:off x="6863513" y="237850"/>
            <a:ext cx="2073900" cy="2177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Agenda</a:t>
            </a:r>
            <a:endParaRPr b="1"/>
          </a:p>
          <a:p>
            <a:pPr indent="-342900" lvl="0" marL="457200" rtl="0" algn="l">
              <a:spcBef>
                <a:spcPts val="1600"/>
              </a:spcBef>
              <a:spcAft>
                <a:spcPts val="0"/>
              </a:spcAft>
              <a:buSzPts val="1800"/>
              <a:buChar char="●"/>
            </a:pPr>
            <a:r>
              <a:rPr b="1" lang="en"/>
              <a:t>Visual vs Textual</a:t>
            </a:r>
            <a:endParaRPr b="1"/>
          </a:p>
          <a:p>
            <a:pPr indent="-342900" lvl="0" marL="457200" rtl="0" algn="l">
              <a:spcBef>
                <a:spcPts val="0"/>
              </a:spcBef>
              <a:spcAft>
                <a:spcPts val="0"/>
              </a:spcAft>
              <a:buSzPts val="1800"/>
              <a:buChar char="●"/>
            </a:pPr>
            <a:r>
              <a:rPr b="1" lang="en"/>
              <a:t>OPTIC</a:t>
            </a:r>
            <a:endParaRPr b="1"/>
          </a:p>
          <a:p>
            <a:pPr indent="-342900" lvl="0" marL="457200" rtl="0" algn="l">
              <a:spcBef>
                <a:spcPts val="0"/>
              </a:spcBef>
              <a:spcAft>
                <a:spcPts val="0"/>
              </a:spcAft>
              <a:buSzPts val="1800"/>
              <a:buChar char="●"/>
            </a:pPr>
            <a:r>
              <a:rPr b="1" lang="en"/>
              <a:t>Rhetorical Analysis</a:t>
            </a:r>
            <a:endParaRPr b="1"/>
          </a:p>
        </p:txBody>
      </p:sp>
      <p:sp>
        <p:nvSpPr>
          <p:cNvPr id="441" name="Google Shape;441;p50"/>
          <p:cNvSpPr txBox="1"/>
          <p:nvPr>
            <p:ph idx="2" type="body"/>
          </p:nvPr>
        </p:nvSpPr>
        <p:spPr>
          <a:xfrm>
            <a:off x="6861038" y="2745475"/>
            <a:ext cx="2073900" cy="217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Participation expectations. </a:t>
            </a:r>
            <a:endParaRPr b="1"/>
          </a:p>
          <a:p>
            <a:pPr indent="0" lvl="0" marL="0" rtl="0" algn="l">
              <a:spcBef>
                <a:spcPts val="1600"/>
              </a:spcBef>
              <a:spcAft>
                <a:spcPts val="1600"/>
              </a:spcAft>
              <a:buNone/>
            </a:pPr>
            <a:r>
              <a:rPr b="1" lang="en"/>
              <a:t>Complete independent analysis with discussion. </a:t>
            </a:r>
            <a:endParaRPr b="1"/>
          </a:p>
        </p:txBody>
      </p:sp>
      <p:sp>
        <p:nvSpPr>
          <p:cNvPr id="442" name="Google Shape;442;p50"/>
          <p:cNvSpPr txBox="1"/>
          <p:nvPr>
            <p:ph type="title"/>
          </p:nvPr>
        </p:nvSpPr>
        <p:spPr>
          <a:xfrm>
            <a:off x="2999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Create in your Journal</a:t>
            </a:r>
            <a:endParaRPr/>
          </a:p>
        </p:txBody>
      </p:sp>
      <p:graphicFrame>
        <p:nvGraphicFramePr>
          <p:cNvPr id="443" name="Google Shape;443;p50"/>
          <p:cNvGraphicFramePr/>
          <p:nvPr/>
        </p:nvGraphicFramePr>
        <p:xfrm>
          <a:off x="494300" y="981300"/>
          <a:ext cx="3000000" cy="3000000"/>
        </p:xfrm>
        <a:graphic>
          <a:graphicData uri="http://schemas.openxmlformats.org/drawingml/2006/table">
            <a:tbl>
              <a:tblPr>
                <a:noFill/>
                <a:tableStyleId>{44AFC8EA-4B5B-4769-A99A-935640999E1D}</a:tableStyleId>
              </a:tblPr>
              <a:tblGrid>
                <a:gridCol w="5811400"/>
              </a:tblGrid>
              <a:tr h="636700">
                <a:tc>
                  <a:txBody>
                    <a:bodyPr/>
                    <a:lstStyle/>
                    <a:p>
                      <a:pPr indent="0" lvl="0" marL="0" rtl="0" algn="l">
                        <a:spcBef>
                          <a:spcPts val="0"/>
                        </a:spcBef>
                        <a:spcAft>
                          <a:spcPts val="0"/>
                        </a:spcAft>
                        <a:buNone/>
                      </a:pPr>
                      <a:r>
                        <a:rPr lang="en"/>
                        <a:t>Overview: </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36700">
                <a:tc>
                  <a:txBody>
                    <a:bodyPr/>
                    <a:lstStyle/>
                    <a:p>
                      <a:pPr indent="0" lvl="0" marL="0" rtl="0" algn="l">
                        <a:spcBef>
                          <a:spcPts val="0"/>
                        </a:spcBef>
                        <a:spcAft>
                          <a:spcPts val="0"/>
                        </a:spcAft>
                        <a:buNone/>
                      </a:pPr>
                      <a:r>
                        <a:rPr lang="en"/>
                        <a:t>Parts:</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36700">
                <a:tc>
                  <a:txBody>
                    <a:bodyPr/>
                    <a:lstStyle/>
                    <a:p>
                      <a:pPr indent="0" lvl="0" marL="0" rtl="0" algn="l">
                        <a:spcBef>
                          <a:spcPts val="0"/>
                        </a:spcBef>
                        <a:spcAft>
                          <a:spcPts val="0"/>
                        </a:spcAft>
                        <a:buNone/>
                      </a:pPr>
                      <a:r>
                        <a:rPr lang="en"/>
                        <a:t>Title:</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36700">
                <a:tc>
                  <a:txBody>
                    <a:bodyPr/>
                    <a:lstStyle/>
                    <a:p>
                      <a:pPr indent="0" lvl="0" marL="0" rtl="0" algn="l">
                        <a:spcBef>
                          <a:spcPts val="0"/>
                        </a:spcBef>
                        <a:spcAft>
                          <a:spcPts val="0"/>
                        </a:spcAft>
                        <a:buNone/>
                      </a:pPr>
                      <a:r>
                        <a:rPr lang="en"/>
                        <a:t>Inference:</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36700">
                <a:tc>
                  <a:txBody>
                    <a:bodyPr/>
                    <a:lstStyle/>
                    <a:p>
                      <a:pPr indent="0" lvl="0" marL="0" rtl="0" algn="l">
                        <a:spcBef>
                          <a:spcPts val="0"/>
                        </a:spcBef>
                        <a:spcAft>
                          <a:spcPts val="0"/>
                        </a:spcAft>
                        <a:buNone/>
                      </a:pPr>
                      <a:r>
                        <a:rPr lang="en"/>
                        <a:t>Conclusion:</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36700">
                <a:tc>
                  <a:txBody>
                    <a:bodyPr/>
                    <a:lstStyle/>
                    <a:p>
                      <a:pPr indent="0" lvl="0" marL="0" rtl="0" algn="l">
                        <a:spcBef>
                          <a:spcPts val="0"/>
                        </a:spcBef>
                        <a:spcAft>
                          <a:spcPts val="0"/>
                        </a:spcAft>
                        <a:buNone/>
                      </a:pPr>
                      <a:r>
                        <a:rPr lang="en"/>
                        <a:t>Rhetorical Appeal: </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47" name="Shape 447"/>
        <p:cNvGrpSpPr/>
        <p:nvPr/>
      </p:nvGrpSpPr>
      <p:grpSpPr>
        <a:xfrm>
          <a:off x="0" y="0"/>
          <a:ext cx="0" cy="0"/>
          <a:chOff x="0" y="0"/>
          <a:chExt cx="0" cy="0"/>
        </a:xfrm>
      </p:grpSpPr>
      <p:sp>
        <p:nvSpPr>
          <p:cNvPr id="448" name="Google Shape;448;p51"/>
          <p:cNvSpPr txBox="1"/>
          <p:nvPr>
            <p:ph idx="1" type="body"/>
          </p:nvPr>
        </p:nvSpPr>
        <p:spPr>
          <a:xfrm>
            <a:off x="319600" y="884375"/>
            <a:ext cx="8517900" cy="4095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World War II Propaganda Poster</a:t>
            </a:r>
            <a:endParaRPr b="1"/>
          </a:p>
        </p:txBody>
      </p:sp>
      <p:sp>
        <p:nvSpPr>
          <p:cNvPr id="449" name="Google Shape;449;p51"/>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OPTIC + Rhetorical Appeal</a:t>
            </a:r>
            <a:endParaRPr sz="2800"/>
          </a:p>
        </p:txBody>
      </p:sp>
      <p:graphicFrame>
        <p:nvGraphicFramePr>
          <p:cNvPr id="450" name="Google Shape;450;p51"/>
          <p:cNvGraphicFramePr/>
          <p:nvPr/>
        </p:nvGraphicFramePr>
        <p:xfrm>
          <a:off x="319600" y="1389075"/>
          <a:ext cx="3000000" cy="3000000"/>
        </p:xfrm>
        <a:graphic>
          <a:graphicData uri="http://schemas.openxmlformats.org/drawingml/2006/table">
            <a:tbl>
              <a:tblPr>
                <a:noFill/>
                <a:tableStyleId>{44AFC8EA-4B5B-4769-A99A-935640999E1D}</a:tableStyleId>
              </a:tblPr>
              <a:tblGrid>
                <a:gridCol w="1211650"/>
                <a:gridCol w="4361450"/>
              </a:tblGrid>
              <a:tr h="609575">
                <a:tc>
                  <a:txBody>
                    <a:bodyPr/>
                    <a:lstStyle/>
                    <a:p>
                      <a:pPr indent="0" lvl="0" marL="0" rtl="0" algn="l">
                        <a:spcBef>
                          <a:spcPts val="0"/>
                        </a:spcBef>
                        <a:spcAft>
                          <a:spcPts val="0"/>
                        </a:spcAft>
                        <a:buNone/>
                      </a:pPr>
                      <a:r>
                        <a:rPr lang="en"/>
                        <a:t>Overview</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a:t>Hand in water sinking</a:t>
                      </a:r>
                      <a:endParaRPr b="1"/>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Parts</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a:t>hand,hat,water,slogan</a:t>
                      </a:r>
                      <a:endParaRPr b="1"/>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Title</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a:t>Loose Lips Sink Ships</a:t>
                      </a:r>
                      <a:endParaRPr b="1"/>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Inference</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a:t>A man drowning bc he told the enemey</a:t>
                      </a:r>
                      <a:endParaRPr b="1"/>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Conclusion</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a:t>Dont talk about the us military</a:t>
                      </a:r>
                      <a:endParaRPr b="1"/>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Rhetorical Appeal</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a:t>pathos</a:t>
                      </a:r>
                      <a:endParaRPr b="1"/>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pic>
        <p:nvPicPr>
          <p:cNvPr id="451" name="Google Shape;451;p51"/>
          <p:cNvPicPr preferRelativeResize="0"/>
          <p:nvPr/>
        </p:nvPicPr>
        <p:blipFill>
          <a:blip r:embed="rId4">
            <a:alphaModFix/>
          </a:blip>
          <a:stretch>
            <a:fillRect/>
          </a:stretch>
        </p:blipFill>
        <p:spPr>
          <a:xfrm>
            <a:off x="6046475" y="1072550"/>
            <a:ext cx="2791024" cy="3907425"/>
          </a:xfrm>
          <a:prstGeom prst="rect">
            <a:avLst/>
          </a:prstGeom>
          <a:noFill/>
          <a:ln>
            <a:noFill/>
          </a:ln>
        </p:spPr>
      </p:pic>
      <p:pic>
        <p:nvPicPr>
          <p:cNvPr descr="This timer silently counts down to 0:00, then alerts you that time is up with a gentle beep sound." id="452" name="Google Shape;452;p51" title="10 Minute Timer">
            <a:hlinkClick r:id="rId5"/>
          </p:cNvPr>
          <p:cNvPicPr preferRelativeResize="0"/>
          <p:nvPr/>
        </p:nvPicPr>
        <p:blipFill>
          <a:blip r:embed="rId6">
            <a:alphaModFix/>
          </a:blip>
          <a:stretch>
            <a:fillRect/>
          </a:stretch>
        </p:blipFill>
        <p:spPr>
          <a:xfrm>
            <a:off x="7580294" y="200863"/>
            <a:ext cx="1215155" cy="68352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56" name="Shape 456"/>
        <p:cNvGrpSpPr/>
        <p:nvPr/>
      </p:nvGrpSpPr>
      <p:grpSpPr>
        <a:xfrm>
          <a:off x="0" y="0"/>
          <a:ext cx="0" cy="0"/>
          <a:chOff x="0" y="0"/>
          <a:chExt cx="0" cy="0"/>
        </a:xfrm>
      </p:grpSpPr>
      <p:sp>
        <p:nvSpPr>
          <p:cNvPr id="457" name="Google Shape;457;p52"/>
          <p:cNvSpPr txBox="1"/>
          <p:nvPr>
            <p:ph idx="1" type="body"/>
          </p:nvPr>
        </p:nvSpPr>
        <p:spPr>
          <a:xfrm>
            <a:off x="319600" y="884375"/>
            <a:ext cx="8517900" cy="4095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World War II Child Spies Propanda</a:t>
            </a:r>
            <a:endParaRPr b="1"/>
          </a:p>
        </p:txBody>
      </p:sp>
      <p:sp>
        <p:nvSpPr>
          <p:cNvPr id="458" name="Google Shape;458;p52"/>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OPTIC + Rhetorical Appeal</a:t>
            </a:r>
            <a:endParaRPr sz="2800"/>
          </a:p>
        </p:txBody>
      </p:sp>
      <p:graphicFrame>
        <p:nvGraphicFramePr>
          <p:cNvPr id="459" name="Google Shape;459;p52"/>
          <p:cNvGraphicFramePr/>
          <p:nvPr/>
        </p:nvGraphicFramePr>
        <p:xfrm>
          <a:off x="319600" y="1389075"/>
          <a:ext cx="3000000" cy="3000000"/>
        </p:xfrm>
        <a:graphic>
          <a:graphicData uri="http://schemas.openxmlformats.org/drawingml/2006/table">
            <a:tbl>
              <a:tblPr>
                <a:noFill/>
                <a:tableStyleId>{44AFC8EA-4B5B-4769-A99A-935640999E1D}</a:tableStyleId>
              </a:tblPr>
              <a:tblGrid>
                <a:gridCol w="1211650"/>
                <a:gridCol w="4361450"/>
              </a:tblGrid>
              <a:tr h="609575">
                <a:tc>
                  <a:txBody>
                    <a:bodyPr/>
                    <a:lstStyle/>
                    <a:p>
                      <a:pPr indent="0" lvl="0" marL="0" rtl="0" algn="l">
                        <a:spcBef>
                          <a:spcPts val="0"/>
                        </a:spcBef>
                        <a:spcAft>
                          <a:spcPts val="0"/>
                        </a:spcAft>
                        <a:buNone/>
                      </a:pPr>
                      <a:r>
                        <a:rPr lang="en"/>
                        <a:t>Overview</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900"/>
                        <a:t>Nazi child</a:t>
                      </a:r>
                      <a:endParaRPr b="1" sz="1900"/>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Parts</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700"/>
                        <a:t>Nazi flag, people happy,happy child,building</a:t>
                      </a:r>
                      <a:endParaRPr b="1" sz="1700"/>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Title</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800"/>
                        <a:t>Hitler Youth</a:t>
                      </a:r>
                      <a:endParaRPr b="1" sz="1800"/>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Inference</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800"/>
                        <a:t>Be a patriot like this child</a:t>
                      </a:r>
                      <a:endParaRPr b="1" sz="1800"/>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Conclusion</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800"/>
                        <a:t>Be proud of the nazi culture</a:t>
                      </a:r>
                      <a:endParaRPr b="1" sz="1800"/>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Rhetorical Appeal</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800"/>
                        <a:t>Pathos pride</a:t>
                      </a:r>
                      <a:endParaRPr b="1" sz="1800"/>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pic>
        <p:nvPicPr>
          <p:cNvPr descr="This timer silently counts down to 0:00, then alerts you that time is up with a gentle beep sound." id="460" name="Google Shape;460;p52" title="10 Minute Timer">
            <a:hlinkClick r:id="rId4"/>
          </p:cNvPr>
          <p:cNvPicPr preferRelativeResize="0"/>
          <p:nvPr/>
        </p:nvPicPr>
        <p:blipFill>
          <a:blip r:embed="rId5">
            <a:alphaModFix/>
          </a:blip>
          <a:stretch>
            <a:fillRect/>
          </a:stretch>
        </p:blipFill>
        <p:spPr>
          <a:xfrm>
            <a:off x="7580294" y="200863"/>
            <a:ext cx="1215155" cy="683525"/>
          </a:xfrm>
          <a:prstGeom prst="rect">
            <a:avLst/>
          </a:prstGeom>
          <a:noFill/>
          <a:ln>
            <a:noFill/>
          </a:ln>
        </p:spPr>
      </p:pic>
      <p:pic>
        <p:nvPicPr>
          <p:cNvPr id="461" name="Google Shape;461;p52"/>
          <p:cNvPicPr preferRelativeResize="0"/>
          <p:nvPr/>
        </p:nvPicPr>
        <p:blipFill>
          <a:blip r:embed="rId6">
            <a:alphaModFix/>
          </a:blip>
          <a:stretch>
            <a:fillRect/>
          </a:stretch>
        </p:blipFill>
        <p:spPr>
          <a:xfrm>
            <a:off x="6023825" y="1189975"/>
            <a:ext cx="2672225" cy="379000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65" name="Shape 465"/>
        <p:cNvGrpSpPr/>
        <p:nvPr/>
      </p:nvGrpSpPr>
      <p:grpSpPr>
        <a:xfrm>
          <a:off x="0" y="0"/>
          <a:ext cx="0" cy="0"/>
          <a:chOff x="0" y="0"/>
          <a:chExt cx="0" cy="0"/>
        </a:xfrm>
      </p:grpSpPr>
      <p:sp>
        <p:nvSpPr>
          <p:cNvPr id="466" name="Google Shape;466;p53"/>
          <p:cNvSpPr txBox="1"/>
          <p:nvPr>
            <p:ph idx="1" type="body"/>
          </p:nvPr>
        </p:nvSpPr>
        <p:spPr>
          <a:xfrm>
            <a:off x="319600" y="884375"/>
            <a:ext cx="8517900" cy="4095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1984 Propaganda Poster</a:t>
            </a:r>
            <a:endParaRPr b="1"/>
          </a:p>
        </p:txBody>
      </p:sp>
      <p:sp>
        <p:nvSpPr>
          <p:cNvPr id="467" name="Google Shape;467;p53"/>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800"/>
              <a:t>OPTIC + Rhetorical Appeal</a:t>
            </a:r>
            <a:endParaRPr sz="2800"/>
          </a:p>
        </p:txBody>
      </p:sp>
      <p:graphicFrame>
        <p:nvGraphicFramePr>
          <p:cNvPr id="468" name="Google Shape;468;p53"/>
          <p:cNvGraphicFramePr/>
          <p:nvPr/>
        </p:nvGraphicFramePr>
        <p:xfrm>
          <a:off x="319600" y="1389075"/>
          <a:ext cx="3000000" cy="3000000"/>
        </p:xfrm>
        <a:graphic>
          <a:graphicData uri="http://schemas.openxmlformats.org/drawingml/2006/table">
            <a:tbl>
              <a:tblPr>
                <a:noFill/>
                <a:tableStyleId>{44AFC8EA-4B5B-4769-A99A-935640999E1D}</a:tableStyleId>
              </a:tblPr>
              <a:tblGrid>
                <a:gridCol w="1211650"/>
                <a:gridCol w="4361450"/>
              </a:tblGrid>
              <a:tr h="609575">
                <a:tc>
                  <a:txBody>
                    <a:bodyPr/>
                    <a:lstStyle/>
                    <a:p>
                      <a:pPr indent="0" lvl="0" marL="0" rtl="0" algn="l">
                        <a:spcBef>
                          <a:spcPts val="0"/>
                        </a:spcBef>
                        <a:spcAft>
                          <a:spcPts val="0"/>
                        </a:spcAft>
                        <a:buNone/>
                      </a:pPr>
                      <a:r>
                        <a:rPr lang="en"/>
                        <a:t>Overview</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800">
                          <a:latin typeface="Source Code Pro"/>
                          <a:ea typeface="Source Code Pro"/>
                          <a:cs typeface="Source Code Pro"/>
                          <a:sym typeface="Source Code Pro"/>
                        </a:rPr>
                        <a:t>Staring man</a:t>
                      </a:r>
                      <a:endParaRPr b="1" sz="1800">
                        <a:latin typeface="Source Code Pro"/>
                        <a:ea typeface="Source Code Pro"/>
                        <a:cs typeface="Source Code Pro"/>
                        <a:sym typeface="Source Code Pr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Parts</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800">
                          <a:latin typeface="Source Code Pro"/>
                          <a:ea typeface="Source Code Pro"/>
                          <a:cs typeface="Source Code Pro"/>
                          <a:sym typeface="Source Code Pro"/>
                        </a:rPr>
                        <a:t>Red,man,angry face</a:t>
                      </a:r>
                      <a:endParaRPr b="1" sz="1800">
                        <a:latin typeface="Source Code Pro"/>
                        <a:ea typeface="Source Code Pro"/>
                        <a:cs typeface="Source Code Pro"/>
                        <a:sym typeface="Source Code Pr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Title</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700">
                          <a:latin typeface="Source Code Pro"/>
                          <a:ea typeface="Source Code Pro"/>
                          <a:cs typeface="Source Code Pro"/>
                          <a:sym typeface="Source Code Pro"/>
                        </a:rPr>
                        <a:t>Big Brother is Watching You</a:t>
                      </a:r>
                      <a:endParaRPr b="1" sz="1700">
                        <a:latin typeface="Source Code Pro"/>
                        <a:ea typeface="Source Code Pro"/>
                        <a:cs typeface="Source Code Pro"/>
                        <a:sym typeface="Source Code Pr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Inference</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700">
                          <a:latin typeface="Source Code Pro"/>
                          <a:ea typeface="Source Code Pro"/>
                          <a:cs typeface="Source Code Pro"/>
                          <a:sym typeface="Source Code Pro"/>
                        </a:rPr>
                        <a:t>You are being watched 24/7</a:t>
                      </a:r>
                      <a:endParaRPr b="1" sz="1700">
                        <a:latin typeface="Source Code Pro"/>
                        <a:ea typeface="Source Code Pro"/>
                        <a:cs typeface="Source Code Pro"/>
                        <a:sym typeface="Source Code Pr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Conclusion</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800">
                          <a:latin typeface="Source Code Pro"/>
                          <a:ea typeface="Source Code Pro"/>
                          <a:cs typeface="Source Code Pro"/>
                          <a:sym typeface="Source Code Pro"/>
                        </a:rPr>
                        <a:t>Be on your best behavior </a:t>
                      </a:r>
                      <a:endParaRPr b="1" sz="1800">
                        <a:latin typeface="Source Code Pro"/>
                        <a:ea typeface="Source Code Pro"/>
                        <a:cs typeface="Source Code Pro"/>
                        <a:sym typeface="Source Code Pr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Rhetorical Appeal</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800">
                          <a:latin typeface="Source Code Pro"/>
                          <a:ea typeface="Source Code Pro"/>
                          <a:cs typeface="Source Code Pro"/>
                          <a:sym typeface="Source Code Pro"/>
                        </a:rPr>
                        <a:t>Pathos - angry</a:t>
                      </a:r>
                      <a:endParaRPr b="1" sz="1800">
                        <a:latin typeface="Source Code Pro"/>
                        <a:ea typeface="Source Code Pro"/>
                        <a:cs typeface="Source Code Pro"/>
                        <a:sym typeface="Source Code Pr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pic>
        <p:nvPicPr>
          <p:cNvPr id="469" name="Google Shape;469;p53"/>
          <p:cNvPicPr preferRelativeResize="0"/>
          <p:nvPr/>
        </p:nvPicPr>
        <p:blipFill rotWithShape="1">
          <a:blip r:embed="rId4">
            <a:alphaModFix/>
          </a:blip>
          <a:srcRect b="0" l="15692" r="15904" t="0"/>
          <a:stretch/>
        </p:blipFill>
        <p:spPr>
          <a:xfrm>
            <a:off x="6208150" y="1052725"/>
            <a:ext cx="2629350" cy="3844075"/>
          </a:xfrm>
          <a:prstGeom prst="rect">
            <a:avLst/>
          </a:prstGeom>
          <a:noFill/>
          <a:ln>
            <a:noFill/>
          </a:ln>
        </p:spPr>
      </p:pic>
      <p:pic>
        <p:nvPicPr>
          <p:cNvPr descr="This timer silently counts down to 0:00, then alerts you that time is up with a gentle beep sound." id="470" name="Google Shape;470;p53" title="10 Minute Timer">
            <a:hlinkClick r:id="rId5"/>
          </p:cNvPr>
          <p:cNvPicPr preferRelativeResize="0"/>
          <p:nvPr/>
        </p:nvPicPr>
        <p:blipFill>
          <a:blip r:embed="rId6">
            <a:alphaModFix/>
          </a:blip>
          <a:stretch>
            <a:fillRect/>
          </a:stretch>
        </p:blipFill>
        <p:spPr>
          <a:xfrm>
            <a:off x="7465169" y="200863"/>
            <a:ext cx="1215155" cy="6835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74" name="Shape 474"/>
        <p:cNvGrpSpPr/>
        <p:nvPr/>
      </p:nvGrpSpPr>
      <p:grpSpPr>
        <a:xfrm>
          <a:off x="0" y="0"/>
          <a:ext cx="0" cy="0"/>
          <a:chOff x="0" y="0"/>
          <a:chExt cx="0" cy="0"/>
        </a:xfrm>
      </p:grpSpPr>
      <p:sp>
        <p:nvSpPr>
          <p:cNvPr id="475" name="Google Shape;475;p54"/>
          <p:cNvSpPr txBox="1"/>
          <p:nvPr>
            <p:ph idx="1" type="body"/>
          </p:nvPr>
        </p:nvSpPr>
        <p:spPr>
          <a:xfrm>
            <a:off x="246325" y="1047900"/>
            <a:ext cx="8591100" cy="377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600"/>
              <a:t>What types of Rhetorical Appeals are being used against Winston in the first few pages. </a:t>
            </a:r>
            <a:br>
              <a:rPr b="1" lang="en" sz="2600"/>
            </a:br>
            <a:r>
              <a:rPr b="1" lang="en" sz="2600"/>
              <a:t> </a:t>
            </a:r>
            <a:endParaRPr b="1" sz="2600"/>
          </a:p>
          <a:p>
            <a:pPr indent="0" lvl="0" marL="0" rtl="0" algn="l">
              <a:spcBef>
                <a:spcPts val="1600"/>
              </a:spcBef>
              <a:spcAft>
                <a:spcPts val="0"/>
              </a:spcAft>
              <a:buNone/>
            </a:pPr>
            <a:r>
              <a:rPr b="1" lang="en" sz="2600" u="sng"/>
              <a:t>Write notes to answer this question. (exit ticket)</a:t>
            </a:r>
            <a:endParaRPr b="1" sz="2600" u="sng"/>
          </a:p>
          <a:p>
            <a:pPr indent="0" lvl="0" marL="0" rtl="0" algn="l">
              <a:spcBef>
                <a:spcPts val="1600"/>
              </a:spcBef>
              <a:spcAft>
                <a:spcPts val="1600"/>
              </a:spcAft>
              <a:buNone/>
            </a:pPr>
            <a:r>
              <a:rPr b="1" lang="en" sz="2600"/>
              <a:t>Which rhetorical appeal is most used by The Party and do you believe it is effective or ineffective? Why? Use text evidence to support your answer. 3-5 sentences. </a:t>
            </a:r>
            <a:endParaRPr b="1" sz="2600"/>
          </a:p>
        </p:txBody>
      </p:sp>
      <p:sp>
        <p:nvSpPr>
          <p:cNvPr id="476" name="Google Shape;476;p54"/>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Reading 1984  </a:t>
            </a:r>
            <a:endParaRPr sz="2800"/>
          </a:p>
        </p:txBody>
      </p:sp>
      <p:pic>
        <p:nvPicPr>
          <p:cNvPr descr="This timer silently counts down to 0:00, then alerts you that time is up with a gentle beep sound." id="477" name="Google Shape;477;p54" title="5 Minute Timer">
            <a:hlinkClick r:id="rId4"/>
          </p:cNvPr>
          <p:cNvPicPr preferRelativeResize="0"/>
          <p:nvPr/>
        </p:nvPicPr>
        <p:blipFill>
          <a:blip r:embed="rId5">
            <a:alphaModFix/>
          </a:blip>
          <a:stretch>
            <a:fillRect/>
          </a:stretch>
        </p:blipFill>
        <p:spPr>
          <a:xfrm>
            <a:off x="7622350" y="200863"/>
            <a:ext cx="1215155" cy="6835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81" name="Shape 481"/>
        <p:cNvGrpSpPr/>
        <p:nvPr/>
      </p:nvGrpSpPr>
      <p:grpSpPr>
        <a:xfrm>
          <a:off x="0" y="0"/>
          <a:ext cx="0" cy="0"/>
          <a:chOff x="0" y="0"/>
          <a:chExt cx="0" cy="0"/>
        </a:xfrm>
      </p:grpSpPr>
      <p:sp>
        <p:nvSpPr>
          <p:cNvPr id="482" name="Google Shape;482;p55"/>
          <p:cNvSpPr txBox="1"/>
          <p:nvPr>
            <p:ph idx="1" type="body"/>
          </p:nvPr>
        </p:nvSpPr>
        <p:spPr>
          <a:xfrm>
            <a:off x="246325" y="1047900"/>
            <a:ext cx="8591100" cy="377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600" u="sng"/>
              <a:t>Write notes to answer this question. (exit ticket)</a:t>
            </a:r>
            <a:endParaRPr b="1" sz="2600" u="sng"/>
          </a:p>
          <a:p>
            <a:pPr indent="0" lvl="0" marL="0" rtl="0" algn="l">
              <a:spcBef>
                <a:spcPts val="1600"/>
              </a:spcBef>
              <a:spcAft>
                <a:spcPts val="1600"/>
              </a:spcAft>
              <a:buNone/>
            </a:pPr>
            <a:r>
              <a:rPr i="1" lang="en" sz="2600"/>
              <a:t>Which rhetorical appeal is most used by The Party and do you believe it is effective or ineffective? Why? Use text evidence to support your answer. 3-5 sentences. </a:t>
            </a:r>
            <a:endParaRPr i="1" sz="2600"/>
          </a:p>
        </p:txBody>
      </p:sp>
      <p:sp>
        <p:nvSpPr>
          <p:cNvPr id="483" name="Google Shape;483;p55"/>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Exit Ticket</a:t>
            </a:r>
            <a:endParaRPr sz="2800"/>
          </a:p>
        </p:txBody>
      </p:sp>
      <p:pic>
        <p:nvPicPr>
          <p:cNvPr descr="This timer silently counts down to 0:00, then alerts you that time is up with a gentle beep sound." id="484" name="Google Shape;484;p55" title="5 Minute Timer">
            <a:hlinkClick r:id="rId4"/>
          </p:cNvPr>
          <p:cNvPicPr preferRelativeResize="0"/>
          <p:nvPr/>
        </p:nvPicPr>
        <p:blipFill>
          <a:blip r:embed="rId5">
            <a:alphaModFix/>
          </a:blip>
          <a:stretch>
            <a:fillRect/>
          </a:stretch>
        </p:blipFill>
        <p:spPr>
          <a:xfrm>
            <a:off x="3425050" y="3696856"/>
            <a:ext cx="1783900" cy="10034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56"/>
          <p:cNvSpPr txBox="1"/>
          <p:nvPr>
            <p:ph type="title"/>
          </p:nvPr>
        </p:nvSpPr>
        <p:spPr>
          <a:xfrm>
            <a:off x="790842" y="66900"/>
            <a:ext cx="1638300" cy="476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1900"/>
              <a:t>Wednesday</a:t>
            </a:r>
            <a:endParaRPr sz="1800"/>
          </a:p>
        </p:txBody>
      </p:sp>
      <p:sp>
        <p:nvSpPr>
          <p:cNvPr id="490" name="Google Shape;490;p56"/>
          <p:cNvSpPr txBox="1"/>
          <p:nvPr>
            <p:ph idx="1" type="subTitle"/>
          </p:nvPr>
        </p:nvSpPr>
        <p:spPr>
          <a:xfrm>
            <a:off x="790767" y="543450"/>
            <a:ext cx="1638300" cy="79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5000"/>
              <a:t>14</a:t>
            </a:r>
            <a:endParaRPr sz="5000"/>
          </a:p>
        </p:txBody>
      </p:sp>
      <p:sp>
        <p:nvSpPr>
          <p:cNvPr id="491" name="Google Shape;491;p56"/>
          <p:cNvSpPr txBox="1"/>
          <p:nvPr>
            <p:ph idx="3" type="body"/>
          </p:nvPr>
        </p:nvSpPr>
        <p:spPr>
          <a:xfrm>
            <a:off x="3395500" y="810175"/>
            <a:ext cx="5426100" cy="399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500"/>
              <a:t>Describe a place you have been that made you feel overwhelmed, tired, or ready to crash out just by being there. What specifically about the place (smell, lighting, temperature) made you feel that way?</a:t>
            </a:r>
            <a:endParaRPr sz="2500"/>
          </a:p>
          <a:p>
            <a:pPr indent="0" lvl="0" marL="0" rtl="0" algn="l">
              <a:spcBef>
                <a:spcPts val="1600"/>
              </a:spcBef>
              <a:spcAft>
                <a:spcPts val="1600"/>
              </a:spcAft>
              <a:buClr>
                <a:schemeClr val="dk1"/>
              </a:buClr>
              <a:buSzPts val="1100"/>
              <a:buFont typeface="Arial"/>
              <a:buNone/>
            </a:pPr>
            <a:r>
              <a:rPr b="1" lang="en" sz="2400"/>
              <a:t>On your Bellringer sheet write in a complete sentence. </a:t>
            </a:r>
            <a:endParaRPr sz="2500"/>
          </a:p>
        </p:txBody>
      </p:sp>
      <p:sp>
        <p:nvSpPr>
          <p:cNvPr id="492" name="Google Shape;492;p56"/>
          <p:cNvSpPr txBox="1"/>
          <p:nvPr>
            <p:ph idx="4" type="body"/>
          </p:nvPr>
        </p:nvSpPr>
        <p:spPr>
          <a:xfrm>
            <a:off x="52025" y="1731850"/>
            <a:ext cx="3158700" cy="1731300"/>
          </a:xfrm>
          <a:prstGeom prst="rect">
            <a:avLst/>
          </a:prstGeom>
        </p:spPr>
        <p:txBody>
          <a:bodyPr anchorCtr="0" anchor="t" bIns="91425" lIns="91425" spcFirstLastPara="1" rIns="91425" wrap="square" tIns="91425">
            <a:normAutofit fontScale="70000"/>
          </a:bodyPr>
          <a:lstStyle/>
          <a:p>
            <a:pPr indent="0" lvl="0" marL="0" rtl="0" algn="l">
              <a:spcBef>
                <a:spcPts val="0"/>
              </a:spcBef>
              <a:spcAft>
                <a:spcPts val="1600"/>
              </a:spcAft>
              <a:buNone/>
            </a:pPr>
            <a:r>
              <a:rPr b="1" lang="en"/>
              <a:t>We Will: </a:t>
            </a:r>
            <a:r>
              <a:rPr lang="en"/>
              <a:t>Conduct a "Sensory Audit" of Airstrip One to determine how the setting influences the mood of the novel.</a:t>
            </a:r>
            <a:br>
              <a:rPr b="1" lang="en"/>
            </a:br>
            <a:r>
              <a:rPr b="1" lang="en"/>
              <a:t>I Will: </a:t>
            </a:r>
            <a:r>
              <a:rPr lang="en"/>
              <a:t>List three specific sensory details (smell, sight, touch) from Chapter 1 and explain what they reveal about the quality of life in Oceania.</a:t>
            </a:r>
            <a:endParaRPr/>
          </a:p>
        </p:txBody>
      </p:sp>
      <p:sp>
        <p:nvSpPr>
          <p:cNvPr id="493" name="Google Shape;493;p56"/>
          <p:cNvSpPr txBox="1"/>
          <p:nvPr>
            <p:ph idx="5" type="subTitle"/>
          </p:nvPr>
        </p:nvSpPr>
        <p:spPr>
          <a:xfrm>
            <a:off x="200675" y="3820450"/>
            <a:ext cx="2809500" cy="1146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Notebook</a:t>
            </a:r>
            <a:endParaRPr/>
          </a:p>
          <a:p>
            <a:pPr indent="-342900" lvl="0" marL="457200" rtl="0" algn="l">
              <a:spcBef>
                <a:spcPts val="0"/>
              </a:spcBef>
              <a:spcAft>
                <a:spcPts val="0"/>
              </a:spcAft>
              <a:buSzPts val="1800"/>
              <a:buChar char="●"/>
            </a:pPr>
            <a:r>
              <a:rPr lang="en"/>
              <a:t>Pencil</a:t>
            </a:r>
            <a:endParaRPr/>
          </a:p>
          <a:p>
            <a:pPr indent="-342900" lvl="0" marL="457200" rtl="0" algn="l">
              <a:spcBef>
                <a:spcPts val="0"/>
              </a:spcBef>
              <a:spcAft>
                <a:spcPts val="0"/>
              </a:spcAft>
              <a:buSzPts val="1800"/>
              <a:buChar char="●"/>
            </a:pPr>
            <a:r>
              <a:rPr lang="en"/>
              <a:t>Book</a:t>
            </a:r>
            <a:endParaRPr/>
          </a:p>
        </p:txBody>
      </p:sp>
      <p:pic>
        <p:nvPicPr>
          <p:cNvPr descr="This timer silently counts down to 0:00, then alerts you that time is up with a gentle beep sound." id="494" name="Google Shape;494;p56" title="5 Minute Timer">
            <a:hlinkClick r:id="rId3"/>
          </p:cNvPr>
          <p:cNvPicPr preferRelativeResize="0"/>
          <p:nvPr/>
        </p:nvPicPr>
        <p:blipFill>
          <a:blip r:embed="rId4">
            <a:alphaModFix/>
          </a:blip>
          <a:stretch>
            <a:fillRect/>
          </a:stretch>
        </p:blipFill>
        <p:spPr>
          <a:xfrm>
            <a:off x="7723743" y="0"/>
            <a:ext cx="1420257" cy="798900"/>
          </a:xfrm>
          <a:prstGeom prst="rect">
            <a:avLst/>
          </a:prstGeom>
          <a:noFill/>
          <a:ln>
            <a:noFill/>
          </a:ln>
        </p:spPr>
      </p:pic>
      <p:sp>
        <p:nvSpPr>
          <p:cNvPr id="495" name="Google Shape;495;p56"/>
          <p:cNvSpPr txBox="1"/>
          <p:nvPr/>
        </p:nvSpPr>
        <p:spPr>
          <a:xfrm>
            <a:off x="2429150" y="66900"/>
            <a:ext cx="1341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F8ED"/>
                </a:solidFill>
                <a:latin typeface="Rubik Dirt"/>
                <a:ea typeface="Rubik Dirt"/>
                <a:cs typeface="Rubik Dirt"/>
                <a:sym typeface="Rubik Dirt"/>
              </a:rPr>
              <a:t>2026</a:t>
            </a:r>
            <a:endParaRPr sz="3000">
              <a:solidFill>
                <a:srgbClr val="FFF8ED"/>
              </a:solidFill>
              <a:latin typeface="Rubik Dirt"/>
              <a:ea typeface="Rubik Dirt"/>
              <a:cs typeface="Rubik Dirt"/>
              <a:sym typeface="Rubik Dirt"/>
            </a:endParaRPr>
          </a:p>
        </p:txBody>
      </p:sp>
      <p:sp>
        <p:nvSpPr>
          <p:cNvPr id="496" name="Google Shape;496;p56"/>
          <p:cNvSpPr txBox="1"/>
          <p:nvPr>
            <p:ph idx="2" type="title"/>
          </p:nvPr>
        </p:nvSpPr>
        <p:spPr>
          <a:xfrm>
            <a:off x="4058300" y="208125"/>
            <a:ext cx="4102800" cy="447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Bellringer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4"/>
                                        </p:tgtEl>
                                        <p:attrNameLst>
                                          <p:attrName>style.visibility</p:attrName>
                                        </p:attrNameLst>
                                      </p:cBhvr>
                                      <p:to>
                                        <p:strVal val="visible"/>
                                      </p:to>
                                    </p:set>
                                    <p:animEffect filter="fade" transition="in">
                                      <p:cBhvr>
                                        <p:cTn dur="1000"/>
                                        <p:tgtEl>
                                          <p:spTgt spid="4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00" name="Shape 500"/>
        <p:cNvGrpSpPr/>
        <p:nvPr/>
      </p:nvGrpSpPr>
      <p:grpSpPr>
        <a:xfrm>
          <a:off x="0" y="0"/>
          <a:ext cx="0" cy="0"/>
          <a:chOff x="0" y="0"/>
          <a:chExt cx="0" cy="0"/>
        </a:xfrm>
      </p:grpSpPr>
      <p:sp>
        <p:nvSpPr>
          <p:cNvPr id="501" name="Google Shape;501;p57"/>
          <p:cNvSpPr txBox="1"/>
          <p:nvPr>
            <p:ph idx="1" type="body"/>
          </p:nvPr>
        </p:nvSpPr>
        <p:spPr>
          <a:xfrm>
            <a:off x="319600" y="884375"/>
            <a:ext cx="8517900" cy="40956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b="1" lang="en"/>
              <a:t>1984 Propaganda Poster</a:t>
            </a:r>
            <a:endParaRPr b="1"/>
          </a:p>
        </p:txBody>
      </p:sp>
      <p:sp>
        <p:nvSpPr>
          <p:cNvPr id="502" name="Google Shape;502;p57"/>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800"/>
              <a:t>OPTIC + Rhetorical Appeal</a:t>
            </a:r>
            <a:endParaRPr sz="2800"/>
          </a:p>
        </p:txBody>
      </p:sp>
      <p:graphicFrame>
        <p:nvGraphicFramePr>
          <p:cNvPr id="503" name="Google Shape;503;p57"/>
          <p:cNvGraphicFramePr/>
          <p:nvPr/>
        </p:nvGraphicFramePr>
        <p:xfrm>
          <a:off x="319600" y="1389075"/>
          <a:ext cx="3000000" cy="3000000"/>
        </p:xfrm>
        <a:graphic>
          <a:graphicData uri="http://schemas.openxmlformats.org/drawingml/2006/table">
            <a:tbl>
              <a:tblPr>
                <a:noFill/>
                <a:tableStyleId>{44AFC8EA-4B5B-4769-A99A-935640999E1D}</a:tableStyleId>
              </a:tblPr>
              <a:tblGrid>
                <a:gridCol w="1211650"/>
                <a:gridCol w="4361450"/>
              </a:tblGrid>
              <a:tr h="609575">
                <a:tc>
                  <a:txBody>
                    <a:bodyPr/>
                    <a:lstStyle/>
                    <a:p>
                      <a:pPr indent="0" lvl="0" marL="0" rtl="0" algn="l">
                        <a:spcBef>
                          <a:spcPts val="0"/>
                        </a:spcBef>
                        <a:spcAft>
                          <a:spcPts val="0"/>
                        </a:spcAft>
                        <a:buNone/>
                      </a:pPr>
                      <a:r>
                        <a:rPr lang="en"/>
                        <a:t>Overview</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800">
                          <a:latin typeface="Source Code Pro"/>
                          <a:ea typeface="Source Code Pro"/>
                          <a:cs typeface="Source Code Pro"/>
                          <a:sym typeface="Source Code Pro"/>
                        </a:rPr>
                        <a:t>Staring man</a:t>
                      </a:r>
                      <a:endParaRPr b="1" sz="1800">
                        <a:latin typeface="Source Code Pro"/>
                        <a:ea typeface="Source Code Pro"/>
                        <a:cs typeface="Source Code Pro"/>
                        <a:sym typeface="Source Code Pr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Parts</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800">
                          <a:latin typeface="Source Code Pro"/>
                          <a:ea typeface="Source Code Pro"/>
                          <a:cs typeface="Source Code Pro"/>
                          <a:sym typeface="Source Code Pro"/>
                        </a:rPr>
                        <a:t>Red,man,angry face</a:t>
                      </a:r>
                      <a:endParaRPr b="1" sz="1800">
                        <a:latin typeface="Source Code Pro"/>
                        <a:ea typeface="Source Code Pro"/>
                        <a:cs typeface="Source Code Pro"/>
                        <a:sym typeface="Source Code Pr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Title</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700">
                          <a:latin typeface="Source Code Pro"/>
                          <a:ea typeface="Source Code Pro"/>
                          <a:cs typeface="Source Code Pro"/>
                          <a:sym typeface="Source Code Pro"/>
                        </a:rPr>
                        <a:t>Big Brother is Watching You</a:t>
                      </a:r>
                      <a:endParaRPr b="1" sz="1700">
                        <a:latin typeface="Source Code Pro"/>
                        <a:ea typeface="Source Code Pro"/>
                        <a:cs typeface="Source Code Pro"/>
                        <a:sym typeface="Source Code Pr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Inference</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700">
                          <a:latin typeface="Source Code Pro"/>
                          <a:ea typeface="Source Code Pro"/>
                          <a:cs typeface="Source Code Pro"/>
                          <a:sym typeface="Source Code Pro"/>
                        </a:rPr>
                        <a:t>You are being watched 24/7</a:t>
                      </a:r>
                      <a:endParaRPr b="1" sz="1700">
                        <a:latin typeface="Source Code Pro"/>
                        <a:ea typeface="Source Code Pro"/>
                        <a:cs typeface="Source Code Pro"/>
                        <a:sym typeface="Source Code Pr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Conclusion</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800">
                          <a:latin typeface="Source Code Pro"/>
                          <a:ea typeface="Source Code Pro"/>
                          <a:cs typeface="Source Code Pro"/>
                          <a:sym typeface="Source Code Pro"/>
                        </a:rPr>
                        <a:t>Be on your best behavior </a:t>
                      </a:r>
                      <a:endParaRPr b="1" sz="1800">
                        <a:latin typeface="Source Code Pro"/>
                        <a:ea typeface="Source Code Pro"/>
                        <a:cs typeface="Source Code Pro"/>
                        <a:sym typeface="Source Code Pr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609575">
                <a:tc>
                  <a:txBody>
                    <a:bodyPr/>
                    <a:lstStyle/>
                    <a:p>
                      <a:pPr indent="0" lvl="0" marL="0" rtl="0" algn="l">
                        <a:spcBef>
                          <a:spcPts val="0"/>
                        </a:spcBef>
                        <a:spcAft>
                          <a:spcPts val="0"/>
                        </a:spcAft>
                        <a:buNone/>
                      </a:pPr>
                      <a:r>
                        <a:rPr lang="en"/>
                        <a:t>Rhetorical Appeal</a:t>
                      </a:r>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1800">
                          <a:latin typeface="Source Code Pro"/>
                          <a:ea typeface="Source Code Pro"/>
                          <a:cs typeface="Source Code Pro"/>
                          <a:sym typeface="Source Code Pro"/>
                        </a:rPr>
                        <a:t>Pathos - angry</a:t>
                      </a:r>
                      <a:endParaRPr b="1" sz="1800">
                        <a:latin typeface="Source Code Pro"/>
                        <a:ea typeface="Source Code Pro"/>
                        <a:cs typeface="Source Code Pro"/>
                        <a:sym typeface="Source Code Pro"/>
                      </a:endParaRPr>
                    </a:p>
                  </a:txBody>
                  <a:tcPr marT="91425" marB="91425" marR="91425" marL="91425"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pic>
        <p:nvPicPr>
          <p:cNvPr id="504" name="Google Shape;504;p57"/>
          <p:cNvPicPr preferRelativeResize="0"/>
          <p:nvPr/>
        </p:nvPicPr>
        <p:blipFill rotWithShape="1">
          <a:blip r:embed="rId4">
            <a:alphaModFix/>
          </a:blip>
          <a:srcRect b="0" l="15692" r="15904" t="0"/>
          <a:stretch/>
        </p:blipFill>
        <p:spPr>
          <a:xfrm>
            <a:off x="6208150" y="1052725"/>
            <a:ext cx="2629350" cy="3844075"/>
          </a:xfrm>
          <a:prstGeom prst="rect">
            <a:avLst/>
          </a:prstGeom>
          <a:noFill/>
          <a:ln>
            <a:noFill/>
          </a:ln>
        </p:spPr>
      </p:pic>
      <p:pic>
        <p:nvPicPr>
          <p:cNvPr descr="This timer silently counts down to 0:00, then alerts you that time is up with a gentle beep sound." id="505" name="Google Shape;505;p57" title="10 Minute Timer">
            <a:hlinkClick r:id="rId5"/>
          </p:cNvPr>
          <p:cNvPicPr preferRelativeResize="0"/>
          <p:nvPr/>
        </p:nvPicPr>
        <p:blipFill>
          <a:blip r:embed="rId6">
            <a:alphaModFix/>
          </a:blip>
          <a:stretch>
            <a:fillRect/>
          </a:stretch>
        </p:blipFill>
        <p:spPr>
          <a:xfrm>
            <a:off x="7465169" y="200863"/>
            <a:ext cx="1215155" cy="6835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09" name="Shape 509"/>
        <p:cNvGrpSpPr/>
        <p:nvPr/>
      </p:nvGrpSpPr>
      <p:grpSpPr>
        <a:xfrm>
          <a:off x="0" y="0"/>
          <a:ext cx="0" cy="0"/>
          <a:chOff x="0" y="0"/>
          <a:chExt cx="0" cy="0"/>
        </a:xfrm>
      </p:grpSpPr>
      <p:sp>
        <p:nvSpPr>
          <p:cNvPr id="510" name="Google Shape;510;p58"/>
          <p:cNvSpPr txBox="1"/>
          <p:nvPr>
            <p:ph idx="1" type="body"/>
          </p:nvPr>
        </p:nvSpPr>
        <p:spPr>
          <a:xfrm>
            <a:off x="246325" y="1047900"/>
            <a:ext cx="8591100" cy="377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600"/>
              <a:t>What types of Rhetorical Appeals are being used against Winston in the first few pages. </a:t>
            </a:r>
            <a:br>
              <a:rPr b="1" lang="en" sz="2600"/>
            </a:br>
            <a:r>
              <a:rPr b="1" lang="en" sz="2600"/>
              <a:t> </a:t>
            </a:r>
            <a:endParaRPr b="1" sz="2600"/>
          </a:p>
          <a:p>
            <a:pPr indent="0" lvl="0" marL="0" rtl="0" algn="l">
              <a:spcBef>
                <a:spcPts val="1600"/>
              </a:spcBef>
              <a:spcAft>
                <a:spcPts val="0"/>
              </a:spcAft>
              <a:buNone/>
            </a:pPr>
            <a:r>
              <a:rPr b="1" lang="en" sz="2600" u="sng"/>
              <a:t>Write notes to answer this question. (exit ticket)</a:t>
            </a:r>
            <a:endParaRPr b="1" sz="2600" u="sng"/>
          </a:p>
          <a:p>
            <a:pPr indent="0" lvl="0" marL="0" rtl="0" algn="l">
              <a:spcBef>
                <a:spcPts val="1600"/>
              </a:spcBef>
              <a:spcAft>
                <a:spcPts val="1600"/>
              </a:spcAft>
              <a:buNone/>
            </a:pPr>
            <a:r>
              <a:rPr b="1" lang="en" sz="2600"/>
              <a:t>Which rhetorical appeal is most used by The Party and do you believe it is effective or ineffective? Why? Use text evidence to support your answer. 3-5 sentences. </a:t>
            </a:r>
            <a:endParaRPr b="1" sz="2600"/>
          </a:p>
        </p:txBody>
      </p:sp>
      <p:sp>
        <p:nvSpPr>
          <p:cNvPr id="511" name="Google Shape;511;p58"/>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Reading 1984  </a:t>
            </a:r>
            <a:endParaRPr sz="2800"/>
          </a:p>
        </p:txBody>
      </p:sp>
      <p:pic>
        <p:nvPicPr>
          <p:cNvPr descr="This timer silently counts down to 0:00, then alerts you that time is up with a gentle beep sound." id="512" name="Google Shape;512;p58" title="5 Minute Timer">
            <a:hlinkClick r:id="rId4"/>
          </p:cNvPr>
          <p:cNvPicPr preferRelativeResize="0"/>
          <p:nvPr/>
        </p:nvPicPr>
        <p:blipFill>
          <a:blip r:embed="rId5">
            <a:alphaModFix/>
          </a:blip>
          <a:stretch>
            <a:fillRect/>
          </a:stretch>
        </p:blipFill>
        <p:spPr>
          <a:xfrm>
            <a:off x="7622350" y="200863"/>
            <a:ext cx="1215155" cy="6835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16" name="Shape 516"/>
        <p:cNvGrpSpPr/>
        <p:nvPr/>
      </p:nvGrpSpPr>
      <p:grpSpPr>
        <a:xfrm>
          <a:off x="0" y="0"/>
          <a:ext cx="0" cy="0"/>
          <a:chOff x="0" y="0"/>
          <a:chExt cx="0" cy="0"/>
        </a:xfrm>
      </p:grpSpPr>
      <p:sp>
        <p:nvSpPr>
          <p:cNvPr id="517" name="Google Shape;517;p59"/>
          <p:cNvSpPr txBox="1"/>
          <p:nvPr>
            <p:ph idx="1" type="body"/>
          </p:nvPr>
        </p:nvSpPr>
        <p:spPr>
          <a:xfrm>
            <a:off x="246325" y="1047900"/>
            <a:ext cx="8591100" cy="377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600" u="sng"/>
              <a:t>Write notes to answer this question. (exit ticket)</a:t>
            </a:r>
            <a:endParaRPr b="1" sz="2600" u="sng"/>
          </a:p>
          <a:p>
            <a:pPr indent="0" lvl="0" marL="0" rtl="0" algn="l">
              <a:spcBef>
                <a:spcPts val="1600"/>
              </a:spcBef>
              <a:spcAft>
                <a:spcPts val="1600"/>
              </a:spcAft>
              <a:buNone/>
            </a:pPr>
            <a:r>
              <a:rPr i="1" lang="en" sz="2600"/>
              <a:t>Which rhetorical appeal is most used by The Party and do you believe it is effective or ineffective? Why? Use text evidence to support your answer. 3-5 sentences. </a:t>
            </a:r>
            <a:endParaRPr i="1" sz="2600"/>
          </a:p>
        </p:txBody>
      </p:sp>
      <p:sp>
        <p:nvSpPr>
          <p:cNvPr id="518" name="Google Shape;518;p59"/>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Exit Ticket</a:t>
            </a:r>
            <a:endParaRPr sz="2800"/>
          </a:p>
        </p:txBody>
      </p:sp>
      <p:pic>
        <p:nvPicPr>
          <p:cNvPr descr="This timer silently counts down to 0:00, then alerts you that time is up with a gentle beep sound." id="519" name="Google Shape;519;p59" title="5 Minute Timer">
            <a:hlinkClick r:id="rId4"/>
          </p:cNvPr>
          <p:cNvPicPr preferRelativeResize="0"/>
          <p:nvPr/>
        </p:nvPicPr>
        <p:blipFill>
          <a:blip r:embed="rId5">
            <a:alphaModFix/>
          </a:blip>
          <a:stretch>
            <a:fillRect/>
          </a:stretch>
        </p:blipFill>
        <p:spPr>
          <a:xfrm>
            <a:off x="3425050" y="3696856"/>
            <a:ext cx="1783900" cy="10034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5"/>
          <p:cNvSpPr txBox="1"/>
          <p:nvPr>
            <p:ph idx="1" type="body"/>
          </p:nvPr>
        </p:nvSpPr>
        <p:spPr>
          <a:xfrm>
            <a:off x="319600" y="1025725"/>
            <a:ext cx="8517900" cy="395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your scrap paper - highlight the relevant information that tells you which appeal is being used and label them with Ethos, </a:t>
            </a:r>
            <a:r>
              <a:rPr lang="en"/>
              <a:t>Pathos</a:t>
            </a:r>
            <a:r>
              <a:rPr lang="en"/>
              <a:t> or Logos based on your highlighting. </a:t>
            </a:r>
            <a:br>
              <a:rPr lang="en"/>
            </a:br>
            <a:endParaRPr/>
          </a:p>
          <a:p>
            <a:pPr indent="-381000" lvl="0" marL="457200" rtl="0" algn="l">
              <a:spcBef>
                <a:spcPts val="1600"/>
              </a:spcBef>
              <a:spcAft>
                <a:spcPts val="0"/>
              </a:spcAft>
              <a:buSzPts val="2400"/>
              <a:buAutoNum type="arabicPeriod"/>
            </a:pPr>
            <a:r>
              <a:rPr lang="en"/>
              <a:t>"If you don't buy this, your puppy will be sad."</a:t>
            </a:r>
            <a:endParaRPr/>
          </a:p>
          <a:p>
            <a:pPr indent="-381000" lvl="0" marL="457200" rtl="0" algn="l">
              <a:spcBef>
                <a:spcPts val="0"/>
              </a:spcBef>
              <a:spcAft>
                <a:spcPts val="0"/>
              </a:spcAft>
              <a:buSzPts val="2400"/>
              <a:buAutoNum type="arabicPeriod"/>
            </a:pPr>
            <a:r>
              <a:rPr lang="en"/>
              <a:t>"As a doctor, I recommend this." </a:t>
            </a:r>
            <a:endParaRPr/>
          </a:p>
          <a:p>
            <a:pPr indent="-381000" lvl="0" marL="457200" rtl="0" algn="l">
              <a:spcBef>
                <a:spcPts val="0"/>
              </a:spcBef>
              <a:spcAft>
                <a:spcPts val="0"/>
              </a:spcAft>
              <a:buSzPts val="2400"/>
              <a:buAutoNum type="arabicPeriod"/>
            </a:pPr>
            <a:r>
              <a:rPr lang="en"/>
              <a:t>"This car gets 40 miles per gallon, saving you money." </a:t>
            </a:r>
            <a:endParaRPr/>
          </a:p>
          <a:p>
            <a:pPr indent="0" lvl="0" marL="0" rtl="0" algn="l">
              <a:spcBef>
                <a:spcPts val="1200"/>
              </a:spcBef>
              <a:spcAft>
                <a:spcPts val="1600"/>
              </a:spcAft>
              <a:buNone/>
            </a:pPr>
            <a:r>
              <a:t/>
            </a:r>
            <a:endParaRPr/>
          </a:p>
        </p:txBody>
      </p:sp>
      <p:sp>
        <p:nvSpPr>
          <p:cNvPr id="120" name="Google Shape;120;p15"/>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Exit Ticket</a:t>
            </a:r>
            <a:endParaRPr/>
          </a:p>
        </p:txBody>
      </p:sp>
      <p:pic>
        <p:nvPicPr>
          <p:cNvPr descr="This timer silently counts down to 0:00, then alerts you that time is up with a gentle beep sound." id="121" name="Google Shape;121;p15" title="5 Minute Timer">
            <a:hlinkClick r:id="rId3"/>
          </p:cNvPr>
          <p:cNvPicPr preferRelativeResize="0"/>
          <p:nvPr/>
        </p:nvPicPr>
        <p:blipFill>
          <a:blip r:embed="rId4">
            <a:alphaModFix/>
          </a:blip>
          <a:stretch>
            <a:fillRect/>
          </a:stretch>
        </p:blipFill>
        <p:spPr>
          <a:xfrm>
            <a:off x="7319583" y="141225"/>
            <a:ext cx="1678266" cy="94402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23" name="Shape 523"/>
        <p:cNvGrpSpPr/>
        <p:nvPr/>
      </p:nvGrpSpPr>
      <p:grpSpPr>
        <a:xfrm>
          <a:off x="0" y="0"/>
          <a:ext cx="0" cy="0"/>
          <a:chOff x="0" y="0"/>
          <a:chExt cx="0" cy="0"/>
        </a:xfrm>
      </p:grpSpPr>
      <p:sp>
        <p:nvSpPr>
          <p:cNvPr id="524" name="Google Shape;524;p60"/>
          <p:cNvSpPr txBox="1"/>
          <p:nvPr>
            <p:ph idx="1" type="body"/>
          </p:nvPr>
        </p:nvSpPr>
        <p:spPr>
          <a:xfrm>
            <a:off x="6863513" y="237850"/>
            <a:ext cx="2073900" cy="2177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Agenda</a:t>
            </a:r>
            <a:endParaRPr b="1"/>
          </a:p>
          <a:p>
            <a:pPr indent="-342900" lvl="0" marL="457200" rtl="0" algn="l">
              <a:spcBef>
                <a:spcPts val="1600"/>
              </a:spcBef>
              <a:spcAft>
                <a:spcPts val="0"/>
              </a:spcAft>
              <a:buSzPts val="1800"/>
              <a:buChar char="●"/>
            </a:pPr>
            <a:r>
              <a:rPr b="1" lang="en"/>
              <a:t>Sensory Audit of 1984</a:t>
            </a:r>
            <a:endParaRPr b="1"/>
          </a:p>
          <a:p>
            <a:pPr indent="-342900" lvl="0" marL="457200" rtl="0" algn="l">
              <a:spcBef>
                <a:spcPts val="0"/>
              </a:spcBef>
              <a:spcAft>
                <a:spcPts val="0"/>
              </a:spcAft>
              <a:buSzPts val="1800"/>
              <a:buChar char="●"/>
            </a:pPr>
            <a:r>
              <a:rPr b="1" lang="en"/>
              <a:t>Discussion</a:t>
            </a:r>
            <a:endParaRPr b="1"/>
          </a:p>
          <a:p>
            <a:pPr indent="-342900" lvl="0" marL="457200" rtl="0" algn="l">
              <a:spcBef>
                <a:spcPts val="0"/>
              </a:spcBef>
              <a:spcAft>
                <a:spcPts val="0"/>
              </a:spcAft>
              <a:buSzPts val="1800"/>
              <a:buChar char="●"/>
            </a:pPr>
            <a:r>
              <a:rPr b="1" lang="en"/>
              <a:t>Exit Ticket</a:t>
            </a:r>
            <a:endParaRPr b="1"/>
          </a:p>
          <a:p>
            <a:pPr indent="-342900" lvl="0" marL="457200" rtl="0" algn="l">
              <a:spcBef>
                <a:spcPts val="0"/>
              </a:spcBef>
              <a:spcAft>
                <a:spcPts val="0"/>
              </a:spcAft>
              <a:buSzPts val="1800"/>
              <a:buChar char="●"/>
            </a:pPr>
            <a:r>
              <a:rPr b="1" lang="en"/>
              <a:t>Reading HW</a:t>
            </a:r>
            <a:endParaRPr b="1"/>
          </a:p>
        </p:txBody>
      </p:sp>
      <p:sp>
        <p:nvSpPr>
          <p:cNvPr id="525" name="Google Shape;525;p60"/>
          <p:cNvSpPr txBox="1"/>
          <p:nvPr>
            <p:ph idx="2" type="body"/>
          </p:nvPr>
        </p:nvSpPr>
        <p:spPr>
          <a:xfrm>
            <a:off x="6861038" y="2745475"/>
            <a:ext cx="2073900" cy="217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Participation expectations. </a:t>
            </a:r>
            <a:endParaRPr b="1"/>
          </a:p>
          <a:p>
            <a:pPr indent="0" lvl="0" marL="0" rtl="0" algn="l">
              <a:spcBef>
                <a:spcPts val="1600"/>
              </a:spcBef>
              <a:spcAft>
                <a:spcPts val="1600"/>
              </a:spcAft>
              <a:buNone/>
            </a:pPr>
            <a:r>
              <a:rPr b="1" lang="en"/>
              <a:t>Write 1-2 examples for each.</a:t>
            </a:r>
            <a:endParaRPr b="1"/>
          </a:p>
        </p:txBody>
      </p:sp>
      <p:sp>
        <p:nvSpPr>
          <p:cNvPr id="526" name="Google Shape;526;p60"/>
          <p:cNvSpPr txBox="1"/>
          <p:nvPr>
            <p:ph type="title"/>
          </p:nvPr>
        </p:nvSpPr>
        <p:spPr>
          <a:xfrm>
            <a:off x="2999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In your Journal</a:t>
            </a:r>
            <a:endParaRPr sz="2800"/>
          </a:p>
        </p:txBody>
      </p:sp>
      <p:sp>
        <p:nvSpPr>
          <p:cNvPr id="527" name="Google Shape;527;p60"/>
          <p:cNvSpPr txBox="1"/>
          <p:nvPr>
            <p:ph idx="3" type="body"/>
          </p:nvPr>
        </p:nvSpPr>
        <p:spPr>
          <a:xfrm>
            <a:off x="379225" y="810175"/>
            <a:ext cx="60522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Create the following Table: ⅓ page</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descr="This timer silently counts down to 0:00, then alerts you that time is up with a gentle beep sound." id="528" name="Google Shape;528;p60" title="10 Minute Timer">
            <a:hlinkClick r:id="rId4"/>
          </p:cNvPr>
          <p:cNvPicPr preferRelativeResize="0"/>
          <p:nvPr/>
        </p:nvPicPr>
        <p:blipFill>
          <a:blip r:embed="rId5">
            <a:alphaModFix/>
          </a:blip>
          <a:stretch>
            <a:fillRect/>
          </a:stretch>
        </p:blipFill>
        <p:spPr>
          <a:xfrm>
            <a:off x="5295394" y="4296350"/>
            <a:ext cx="1215155" cy="683525"/>
          </a:xfrm>
          <a:prstGeom prst="rect">
            <a:avLst/>
          </a:prstGeom>
          <a:noFill/>
          <a:ln>
            <a:noFill/>
          </a:ln>
        </p:spPr>
      </p:pic>
      <p:graphicFrame>
        <p:nvGraphicFramePr>
          <p:cNvPr id="529" name="Google Shape;529;p60"/>
          <p:cNvGraphicFramePr/>
          <p:nvPr/>
        </p:nvGraphicFramePr>
        <p:xfrm>
          <a:off x="535775" y="1506125"/>
          <a:ext cx="3000000" cy="3000000"/>
        </p:xfrm>
        <a:graphic>
          <a:graphicData uri="http://schemas.openxmlformats.org/drawingml/2006/table">
            <a:tbl>
              <a:tblPr>
                <a:noFill/>
                <a:tableStyleId>{44AFC8EA-4B5B-4769-A99A-935640999E1D}</a:tableStyleId>
              </a:tblPr>
              <a:tblGrid>
                <a:gridCol w="1915625"/>
                <a:gridCol w="1915625"/>
                <a:gridCol w="1915625"/>
              </a:tblGrid>
              <a:tr h="420375">
                <a:tc>
                  <a:txBody>
                    <a:bodyPr/>
                    <a:lstStyle/>
                    <a:p>
                      <a:pPr indent="0" lvl="0" marL="0" rtl="0" algn="l">
                        <a:spcBef>
                          <a:spcPts val="0"/>
                        </a:spcBef>
                        <a:spcAft>
                          <a:spcPts val="0"/>
                        </a:spcAft>
                        <a:buNone/>
                      </a:pPr>
                      <a:r>
                        <a:rPr lang="en"/>
                        <a:t>Smell</a:t>
                      </a:r>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a:t>Sight</a:t>
                      </a:r>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lang="en"/>
                        <a:t>Touch</a:t>
                      </a:r>
                      <a:endParaRPr/>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r h="2499950">
                <a:tc>
                  <a:txBody>
                    <a:bodyPr/>
                    <a:lstStyle/>
                    <a:p>
                      <a:pPr indent="0" lvl="0" marL="0" rtl="0" algn="l">
                        <a:spcBef>
                          <a:spcPts val="0"/>
                        </a:spcBef>
                        <a:spcAft>
                          <a:spcPts val="0"/>
                        </a:spcAft>
                        <a:buNone/>
                      </a:pPr>
                      <a:r>
                        <a:rPr b="1" lang="en" sz="1800"/>
                        <a:t>Old rugrats</a:t>
                      </a:r>
                      <a:br>
                        <a:rPr b="1" lang="en" sz="1800"/>
                      </a:br>
                      <a:r>
                        <a:rPr b="1" lang="en" sz="1800"/>
                        <a:t>Boiled cabbage</a:t>
                      </a:r>
                      <a:br>
                        <a:rPr b="1" lang="en" sz="1800"/>
                      </a:br>
                      <a:endParaRPr b="1" sz="1800"/>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2100"/>
                        <a:t>Giant poster</a:t>
                      </a:r>
                      <a:br>
                        <a:rPr b="1" lang="en" sz="2100"/>
                      </a:br>
                      <a:r>
                        <a:rPr b="1" lang="en" sz="2100"/>
                        <a:t>Telescreen</a:t>
                      </a:r>
                      <a:br>
                        <a:rPr b="1" lang="en" sz="2100"/>
                      </a:br>
                      <a:r>
                        <a:rPr b="1" lang="en" sz="2100"/>
                        <a:t>helicopter</a:t>
                      </a:r>
                      <a:endParaRPr b="1" sz="2100"/>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c>
                  <a:txBody>
                    <a:bodyPr/>
                    <a:lstStyle/>
                    <a:p>
                      <a:pPr indent="0" lvl="0" marL="0" rtl="0" algn="l">
                        <a:spcBef>
                          <a:spcPts val="0"/>
                        </a:spcBef>
                        <a:spcAft>
                          <a:spcPts val="0"/>
                        </a:spcAft>
                        <a:buNone/>
                      </a:pPr>
                      <a:r>
                        <a:rPr b="1" lang="en" sz="2100"/>
                        <a:t>Lightswitch</a:t>
                      </a:r>
                      <a:br>
                        <a:rPr b="1" lang="en" sz="2100"/>
                      </a:br>
                      <a:r>
                        <a:rPr b="1" lang="en" sz="2100"/>
                        <a:t>stairs</a:t>
                      </a:r>
                      <a:endParaRPr b="1" sz="2100"/>
                    </a:p>
                  </a:txBody>
                  <a:tcPr marT="91425" marB="91425" marR="91425" marL="91425">
                    <a:lnL cap="flat" cmpd="sng" w="28575">
                      <a:solidFill>
                        <a:schemeClr val="dk1"/>
                      </a:solidFill>
                      <a:prstDash val="solid"/>
                      <a:round/>
                      <a:headEnd len="sm" w="sm" type="none"/>
                      <a:tailEnd len="sm" w="sm" type="none"/>
                    </a:lnL>
                    <a:lnR cap="flat" cmpd="sng" w="28575">
                      <a:solidFill>
                        <a:schemeClr val="dk1"/>
                      </a:solidFill>
                      <a:prstDash val="solid"/>
                      <a:round/>
                      <a:headEnd len="sm" w="sm" type="none"/>
                      <a:tailEnd len="sm" w="sm" type="none"/>
                    </a:lnR>
                    <a:lnT cap="flat" cmpd="sng" w="28575">
                      <a:solidFill>
                        <a:schemeClr val="dk1"/>
                      </a:solidFill>
                      <a:prstDash val="solid"/>
                      <a:round/>
                      <a:headEnd len="sm" w="sm" type="none"/>
                      <a:tailEnd len="sm" w="sm" type="none"/>
                    </a:lnT>
                    <a:lnB cap="flat" cmpd="sng" w="28575">
                      <a:solidFill>
                        <a:schemeClr val="dk1"/>
                      </a:solidFill>
                      <a:prstDash val="solid"/>
                      <a:round/>
                      <a:headEnd len="sm" w="sm" type="none"/>
                      <a:tailEnd len="sm" w="sm" type="none"/>
                    </a:lnB>
                  </a:tcPr>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28"/>
                                        </p:tgtEl>
                                        <p:attrNameLst>
                                          <p:attrName>style.visibility</p:attrName>
                                        </p:attrNameLst>
                                      </p:cBhvr>
                                      <p:to>
                                        <p:strVal val="visible"/>
                                      </p:to>
                                    </p:set>
                                    <p:animEffect filter="fade" transition="in">
                                      <p:cBhvr>
                                        <p:cTn dur="1000"/>
                                        <p:tgtEl>
                                          <p:spTgt spid="5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3" name="Shape 533"/>
        <p:cNvGrpSpPr/>
        <p:nvPr/>
      </p:nvGrpSpPr>
      <p:grpSpPr>
        <a:xfrm>
          <a:off x="0" y="0"/>
          <a:ext cx="0" cy="0"/>
          <a:chOff x="0" y="0"/>
          <a:chExt cx="0" cy="0"/>
        </a:xfrm>
      </p:grpSpPr>
      <p:sp>
        <p:nvSpPr>
          <p:cNvPr id="534" name="Google Shape;534;p61"/>
          <p:cNvSpPr txBox="1"/>
          <p:nvPr>
            <p:ph idx="1" type="body"/>
          </p:nvPr>
        </p:nvSpPr>
        <p:spPr>
          <a:xfrm>
            <a:off x="386513" y="237850"/>
            <a:ext cx="2073900" cy="2177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b="1" lang="en"/>
              <a:t>Agenda</a:t>
            </a:r>
            <a:endParaRPr b="1"/>
          </a:p>
          <a:p>
            <a:pPr indent="-342900" lvl="0" marL="457200" rtl="0" algn="l">
              <a:spcBef>
                <a:spcPts val="1600"/>
              </a:spcBef>
              <a:spcAft>
                <a:spcPts val="0"/>
              </a:spcAft>
              <a:buClr>
                <a:schemeClr val="dk1"/>
              </a:buClr>
              <a:buSzPts val="1800"/>
              <a:buChar char="●"/>
            </a:pPr>
            <a:r>
              <a:rPr b="1" lang="en"/>
              <a:t>Sensory Audit of 1984</a:t>
            </a:r>
            <a:endParaRPr b="1"/>
          </a:p>
          <a:p>
            <a:pPr indent="-342900" lvl="0" marL="457200" rtl="0" algn="l">
              <a:spcBef>
                <a:spcPts val="0"/>
              </a:spcBef>
              <a:spcAft>
                <a:spcPts val="0"/>
              </a:spcAft>
              <a:buClr>
                <a:schemeClr val="dk1"/>
              </a:buClr>
              <a:buSzPts val="1800"/>
              <a:buChar char="●"/>
            </a:pPr>
            <a:r>
              <a:rPr b="1" lang="en"/>
              <a:t>Discussion</a:t>
            </a:r>
            <a:endParaRPr b="1"/>
          </a:p>
          <a:p>
            <a:pPr indent="-342900" lvl="0" marL="457200" rtl="0" algn="l">
              <a:spcBef>
                <a:spcPts val="0"/>
              </a:spcBef>
              <a:spcAft>
                <a:spcPts val="0"/>
              </a:spcAft>
              <a:buClr>
                <a:schemeClr val="dk1"/>
              </a:buClr>
              <a:buSzPts val="1800"/>
              <a:buChar char="●"/>
            </a:pPr>
            <a:r>
              <a:rPr b="1" lang="en"/>
              <a:t>Exit Ticket</a:t>
            </a:r>
            <a:endParaRPr b="1"/>
          </a:p>
          <a:p>
            <a:pPr indent="-342900" lvl="0" marL="457200" rtl="0" algn="l">
              <a:spcBef>
                <a:spcPts val="0"/>
              </a:spcBef>
              <a:spcAft>
                <a:spcPts val="0"/>
              </a:spcAft>
              <a:buClr>
                <a:schemeClr val="dk1"/>
              </a:buClr>
              <a:buSzPts val="1800"/>
              <a:buChar char="●"/>
            </a:pPr>
            <a:r>
              <a:rPr b="1" lang="en"/>
              <a:t>Reading HW</a:t>
            </a:r>
            <a:endParaRPr b="1"/>
          </a:p>
          <a:p>
            <a:pPr indent="0" lvl="0" marL="0" rtl="0" algn="l">
              <a:spcBef>
                <a:spcPts val="1600"/>
              </a:spcBef>
              <a:spcAft>
                <a:spcPts val="1600"/>
              </a:spcAft>
              <a:buNone/>
            </a:pPr>
            <a:r>
              <a:t/>
            </a:r>
            <a:endParaRPr b="1"/>
          </a:p>
        </p:txBody>
      </p:sp>
      <p:sp>
        <p:nvSpPr>
          <p:cNvPr id="535" name="Google Shape;535;p61"/>
          <p:cNvSpPr txBox="1"/>
          <p:nvPr>
            <p:ph idx="2" type="body"/>
          </p:nvPr>
        </p:nvSpPr>
        <p:spPr>
          <a:xfrm>
            <a:off x="384038" y="2745475"/>
            <a:ext cx="2073900" cy="2177700"/>
          </a:xfrm>
          <a:prstGeom prst="rect">
            <a:avLst/>
          </a:prstGeom>
        </p:spPr>
        <p:txBody>
          <a:bodyPr anchorCtr="0" anchor="t" bIns="91425" lIns="91425" spcFirstLastPara="1" rIns="91425" wrap="square" tIns="91425">
            <a:normAutofit fontScale="92500"/>
          </a:bodyPr>
          <a:lstStyle/>
          <a:p>
            <a:pPr indent="0" lvl="0" marL="0" rtl="0" algn="l">
              <a:spcBef>
                <a:spcPts val="0"/>
              </a:spcBef>
              <a:spcAft>
                <a:spcPts val="0"/>
              </a:spcAft>
              <a:buNone/>
            </a:pPr>
            <a:r>
              <a:rPr b="1" lang="en"/>
              <a:t>Participation expectations</a:t>
            </a:r>
            <a:endParaRPr b="1"/>
          </a:p>
          <a:p>
            <a:pPr indent="0" lvl="0" marL="0" rtl="0" algn="l">
              <a:spcBef>
                <a:spcPts val="1600"/>
              </a:spcBef>
              <a:spcAft>
                <a:spcPts val="1600"/>
              </a:spcAft>
              <a:buNone/>
            </a:pPr>
            <a:r>
              <a:rPr b="1" lang="en"/>
              <a:t>Write in your journal - be prepared to discuss with the class. </a:t>
            </a:r>
            <a:endParaRPr b="1"/>
          </a:p>
        </p:txBody>
      </p:sp>
      <p:sp>
        <p:nvSpPr>
          <p:cNvPr id="536" name="Google Shape;536;p61"/>
          <p:cNvSpPr txBox="1"/>
          <p:nvPr>
            <p:ph type="title"/>
          </p:nvPr>
        </p:nvSpPr>
        <p:spPr>
          <a:xfrm>
            <a:off x="27383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Discussion Questions</a:t>
            </a:r>
            <a:endParaRPr sz="2800"/>
          </a:p>
        </p:txBody>
      </p:sp>
      <p:sp>
        <p:nvSpPr>
          <p:cNvPr id="537" name="Google Shape;537;p61"/>
          <p:cNvSpPr txBox="1"/>
          <p:nvPr>
            <p:ph idx="3" type="body"/>
          </p:nvPr>
        </p:nvSpPr>
        <p:spPr>
          <a:xfrm>
            <a:off x="2817625" y="810175"/>
            <a:ext cx="60522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Answer the comprehension questions from your handout on a blank page of your journal. </a:t>
            </a:r>
            <a:endParaRPr/>
          </a:p>
          <a:p>
            <a:pPr indent="0" lvl="0" marL="0" rtl="0" algn="l">
              <a:spcBef>
                <a:spcPts val="1600"/>
              </a:spcBef>
              <a:spcAft>
                <a:spcPts val="0"/>
              </a:spcAft>
              <a:buNone/>
            </a:pPr>
            <a:r>
              <a:t/>
            </a:r>
            <a:endParaRPr/>
          </a:p>
          <a:p>
            <a:pPr indent="-381000" lvl="0" marL="457200" rtl="0" algn="l">
              <a:spcBef>
                <a:spcPts val="1600"/>
              </a:spcBef>
              <a:spcAft>
                <a:spcPts val="0"/>
              </a:spcAft>
              <a:buSzPts val="2400"/>
              <a:buChar char="●"/>
            </a:pPr>
            <a:r>
              <a:rPr lang="en"/>
              <a:t>Make sure you label the page as Chapter 1 - and answer the questions. </a:t>
            </a:r>
            <a:endParaRPr/>
          </a:p>
          <a:p>
            <a:pPr indent="-381000" lvl="0" marL="457200" rtl="0" algn="l">
              <a:spcBef>
                <a:spcPts val="0"/>
              </a:spcBef>
              <a:spcAft>
                <a:spcPts val="0"/>
              </a:spcAft>
              <a:buSzPts val="2400"/>
              <a:buChar char="●"/>
            </a:pPr>
            <a:r>
              <a:rPr lang="en"/>
              <a:t>Glue in or Staple the questions into your journal on the page or after. </a:t>
            </a:r>
            <a:endParaRPr/>
          </a:p>
        </p:txBody>
      </p:sp>
      <p:pic>
        <p:nvPicPr>
          <p:cNvPr descr="This timer silently counts down to 0:00, then alerts you that time is up with a gentle beep sound." id="538" name="Google Shape;538;p61" title="10 Minute Timer">
            <a:hlinkClick r:id="rId4"/>
          </p:cNvPr>
          <p:cNvPicPr preferRelativeResize="0"/>
          <p:nvPr/>
        </p:nvPicPr>
        <p:blipFill>
          <a:blip r:embed="rId5">
            <a:alphaModFix/>
          </a:blip>
          <a:stretch>
            <a:fillRect/>
          </a:stretch>
        </p:blipFill>
        <p:spPr>
          <a:xfrm>
            <a:off x="7499144" y="2061950"/>
            <a:ext cx="1215155" cy="68352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42" name="Shape 542"/>
        <p:cNvGrpSpPr/>
        <p:nvPr/>
      </p:nvGrpSpPr>
      <p:grpSpPr>
        <a:xfrm>
          <a:off x="0" y="0"/>
          <a:ext cx="0" cy="0"/>
          <a:chOff x="0" y="0"/>
          <a:chExt cx="0" cy="0"/>
        </a:xfrm>
      </p:grpSpPr>
      <p:sp>
        <p:nvSpPr>
          <p:cNvPr id="543" name="Google Shape;543;p62"/>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t>Paradox</a:t>
            </a:r>
            <a:endParaRPr sz="3000"/>
          </a:p>
        </p:txBody>
      </p:sp>
      <p:sp>
        <p:nvSpPr>
          <p:cNvPr id="544" name="Google Shape;544;p62"/>
          <p:cNvSpPr txBox="1"/>
          <p:nvPr>
            <p:ph idx="1" type="body"/>
          </p:nvPr>
        </p:nvSpPr>
        <p:spPr>
          <a:xfrm>
            <a:off x="319600" y="1025725"/>
            <a:ext cx="8517900" cy="395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605"/>
              <a:buFont typeface="Arial"/>
              <a:buNone/>
            </a:pPr>
            <a:r>
              <a:rPr lang="en">
                <a:solidFill>
                  <a:srgbClr val="FF0000"/>
                </a:solidFill>
              </a:rPr>
              <a:t>Paradox:</a:t>
            </a:r>
            <a:r>
              <a:rPr lang="en"/>
              <a:t> </a:t>
            </a:r>
            <a:r>
              <a:rPr b="1" lang="en"/>
              <a:t>a statement that appears contradictory but makes sense.</a:t>
            </a:r>
            <a:r>
              <a:rPr lang="en"/>
              <a:t> </a:t>
            </a:r>
            <a:r>
              <a:rPr lang="en">
                <a:solidFill>
                  <a:srgbClr val="FF0000"/>
                </a:solidFill>
              </a:rPr>
              <a:t> Ex. War is Peace, Freedom is Slavery. Ignorance is Strength.</a:t>
            </a:r>
            <a:endParaRPr>
              <a:solidFill>
                <a:srgbClr val="FF0000"/>
              </a:solidFill>
            </a:endParaRPr>
          </a:p>
          <a:p>
            <a:pPr indent="0" lvl="0" marL="0" rtl="0" algn="l">
              <a:spcBef>
                <a:spcPts val="1000"/>
              </a:spcBef>
              <a:spcAft>
                <a:spcPts val="0"/>
              </a:spcAft>
              <a:buClr>
                <a:schemeClr val="dk1"/>
              </a:buClr>
              <a:buSzPts val="605"/>
              <a:buFont typeface="Arial"/>
              <a:buNone/>
            </a:pPr>
            <a:r>
              <a:rPr lang="en">
                <a:solidFill>
                  <a:srgbClr val="FF0000"/>
                </a:solidFill>
              </a:rPr>
              <a:t>Propaganda: </a:t>
            </a:r>
            <a:r>
              <a:rPr b="1" lang="en"/>
              <a:t>Eliciting an biased response to a person, place or thing.</a:t>
            </a:r>
            <a:r>
              <a:rPr lang="en"/>
              <a:t> </a:t>
            </a:r>
            <a:r>
              <a:rPr lang="en">
                <a:solidFill>
                  <a:srgbClr val="FF0000"/>
                </a:solidFill>
              </a:rPr>
              <a:t>EX. Hitlers Youth Spies </a:t>
            </a:r>
            <a:r>
              <a:rPr lang="en"/>
              <a:t>- children who joined a club because they were told it make them better citizens. </a:t>
            </a:r>
            <a:endParaRPr/>
          </a:p>
          <a:p>
            <a:pPr indent="0" lvl="0" marL="0" rtl="0" algn="l">
              <a:spcBef>
                <a:spcPts val="1000"/>
              </a:spcBef>
              <a:spcAft>
                <a:spcPts val="1600"/>
              </a:spcAft>
              <a:buNone/>
            </a:pPr>
            <a:r>
              <a:rPr lang="en">
                <a:solidFill>
                  <a:srgbClr val="FF0000"/>
                </a:solidFill>
              </a:rPr>
              <a:t>Appeal to Authority: </a:t>
            </a:r>
            <a:r>
              <a:rPr b="1" lang="en"/>
              <a:t>Claiming something is true because someone with credentials said it is.</a:t>
            </a:r>
            <a:r>
              <a:rPr lang="en">
                <a:solidFill>
                  <a:srgbClr val="FF0000"/>
                </a:solidFill>
              </a:rPr>
              <a:t> EX. Trusting a doctor on a commercial that a product is safe. </a:t>
            </a:r>
            <a:endParaRPr/>
          </a:p>
        </p:txBody>
      </p:sp>
      <p:pic>
        <p:nvPicPr>
          <p:cNvPr descr="This timer silently counts down to 0:00, then alerts you that time is up with a gentle beep sound." id="545" name="Google Shape;545;p62" title="5 Minute Timer">
            <a:hlinkClick r:id="rId4"/>
          </p:cNvPr>
          <p:cNvPicPr preferRelativeResize="0"/>
          <p:nvPr/>
        </p:nvPicPr>
        <p:blipFill>
          <a:blip r:embed="rId5">
            <a:alphaModFix/>
          </a:blip>
          <a:stretch>
            <a:fillRect/>
          </a:stretch>
        </p:blipFill>
        <p:spPr>
          <a:xfrm>
            <a:off x="7537375" y="200863"/>
            <a:ext cx="1215155" cy="683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45"/>
                                        </p:tgtEl>
                                        <p:attrNameLst>
                                          <p:attrName>style.visibility</p:attrName>
                                        </p:attrNameLst>
                                      </p:cBhvr>
                                      <p:to>
                                        <p:strVal val="visible"/>
                                      </p:to>
                                    </p:set>
                                    <p:animEffect filter="fade" transition="in">
                                      <p:cBhvr>
                                        <p:cTn dur="1000"/>
                                        <p:tgtEl>
                                          <p:spTgt spid="5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49" name="Shape 549"/>
        <p:cNvGrpSpPr/>
        <p:nvPr/>
      </p:nvGrpSpPr>
      <p:grpSpPr>
        <a:xfrm>
          <a:off x="0" y="0"/>
          <a:ext cx="0" cy="0"/>
          <a:chOff x="0" y="0"/>
          <a:chExt cx="0" cy="0"/>
        </a:xfrm>
      </p:grpSpPr>
      <p:sp>
        <p:nvSpPr>
          <p:cNvPr id="550" name="Google Shape;550;p63"/>
          <p:cNvSpPr txBox="1"/>
          <p:nvPr>
            <p:ph type="title"/>
          </p:nvPr>
        </p:nvSpPr>
        <p:spPr>
          <a:xfrm>
            <a:off x="208250" y="141225"/>
            <a:ext cx="8740800" cy="802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t>Exit Ticket</a:t>
            </a:r>
            <a:endParaRPr sz="3000"/>
          </a:p>
        </p:txBody>
      </p:sp>
      <p:sp>
        <p:nvSpPr>
          <p:cNvPr id="551" name="Google Shape;551;p63"/>
          <p:cNvSpPr txBox="1"/>
          <p:nvPr>
            <p:ph idx="1" type="body"/>
          </p:nvPr>
        </p:nvSpPr>
        <p:spPr>
          <a:xfrm>
            <a:off x="319600" y="1025725"/>
            <a:ext cx="8517900" cy="3954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Orwell describes the hallway smelling of 'boiled cabbage.' Does this world feel (sensory details) like a futuristic dystopian novel? Why or why not? Provide text evidence to support your answer. </a:t>
            </a:r>
            <a:endParaRPr sz="2600"/>
          </a:p>
          <a:p>
            <a:pPr indent="0" lvl="0" marL="0" rtl="0" algn="l">
              <a:spcBef>
                <a:spcPts val="1600"/>
              </a:spcBef>
              <a:spcAft>
                <a:spcPts val="0"/>
              </a:spcAft>
              <a:buNone/>
            </a:pPr>
            <a:r>
              <a:t/>
            </a:r>
            <a:endParaRPr sz="2600"/>
          </a:p>
          <a:p>
            <a:pPr indent="0" lvl="0" marL="0" rtl="0" algn="l">
              <a:spcBef>
                <a:spcPts val="1600"/>
              </a:spcBef>
              <a:spcAft>
                <a:spcPts val="1600"/>
              </a:spcAft>
              <a:buNone/>
            </a:pPr>
            <a:r>
              <a:rPr lang="en" sz="2600"/>
              <a:t>When done, turn in your exit ticket to the teacher. </a:t>
            </a:r>
            <a:endParaRPr sz="2600"/>
          </a:p>
        </p:txBody>
      </p:sp>
      <p:pic>
        <p:nvPicPr>
          <p:cNvPr descr="This timer silently counts down to 0:00, then alerts you that time is up with a gentle beep sound." id="552" name="Google Shape;552;p63" title="5 Minute Timer">
            <a:hlinkClick r:id="rId4"/>
          </p:cNvPr>
          <p:cNvPicPr preferRelativeResize="0"/>
          <p:nvPr/>
        </p:nvPicPr>
        <p:blipFill>
          <a:blip r:embed="rId5">
            <a:alphaModFix/>
          </a:blip>
          <a:stretch>
            <a:fillRect/>
          </a:stretch>
        </p:blipFill>
        <p:spPr>
          <a:xfrm>
            <a:off x="7537375" y="200863"/>
            <a:ext cx="1215155" cy="683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52"/>
                                        </p:tgtEl>
                                        <p:attrNameLst>
                                          <p:attrName>style.visibility</p:attrName>
                                        </p:attrNameLst>
                                      </p:cBhvr>
                                      <p:to>
                                        <p:strVal val="visible"/>
                                      </p:to>
                                    </p:set>
                                    <p:animEffect filter="fade" transition="in">
                                      <p:cBhvr>
                                        <p:cTn dur="1000"/>
                                        <p:tgtEl>
                                          <p:spTgt spid="5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64"/>
          <p:cNvSpPr txBox="1"/>
          <p:nvPr>
            <p:ph type="title"/>
          </p:nvPr>
        </p:nvSpPr>
        <p:spPr>
          <a:xfrm>
            <a:off x="790842" y="66900"/>
            <a:ext cx="1638300" cy="476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Thursday</a:t>
            </a:r>
            <a:endParaRPr/>
          </a:p>
        </p:txBody>
      </p:sp>
      <p:sp>
        <p:nvSpPr>
          <p:cNvPr id="558" name="Google Shape;558;p64"/>
          <p:cNvSpPr txBox="1"/>
          <p:nvPr>
            <p:ph idx="1" type="subTitle"/>
          </p:nvPr>
        </p:nvSpPr>
        <p:spPr>
          <a:xfrm>
            <a:off x="790767" y="543450"/>
            <a:ext cx="1638300" cy="79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5000"/>
              <a:t>15</a:t>
            </a:r>
            <a:endParaRPr sz="5000"/>
          </a:p>
        </p:txBody>
      </p:sp>
      <p:sp>
        <p:nvSpPr>
          <p:cNvPr id="559" name="Google Shape;559;p64"/>
          <p:cNvSpPr txBox="1"/>
          <p:nvPr>
            <p:ph idx="3" type="body"/>
          </p:nvPr>
        </p:nvSpPr>
        <p:spPr>
          <a:xfrm>
            <a:off x="3396650" y="835900"/>
            <a:ext cx="5426100" cy="399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"Why is it satisfying to dislike the same person that your best friend dislikes? Does sharing a common 'enemy' make a friendship stronger? Explain."</a:t>
            </a:r>
            <a:endParaRPr sz="2400"/>
          </a:p>
          <a:p>
            <a:pPr indent="0" lvl="0" marL="0" rtl="0" algn="l">
              <a:spcBef>
                <a:spcPts val="1600"/>
              </a:spcBef>
              <a:spcAft>
                <a:spcPts val="0"/>
              </a:spcAft>
              <a:buNone/>
            </a:pPr>
            <a:r>
              <a:t/>
            </a:r>
            <a:endParaRPr sz="2400"/>
          </a:p>
          <a:p>
            <a:pPr indent="0" lvl="0" marL="0" rtl="0" algn="l">
              <a:spcBef>
                <a:spcPts val="1600"/>
              </a:spcBef>
              <a:spcAft>
                <a:spcPts val="1600"/>
              </a:spcAft>
              <a:buClr>
                <a:schemeClr val="dk1"/>
              </a:buClr>
              <a:buSzPts val="1100"/>
              <a:buFont typeface="Arial"/>
              <a:buNone/>
            </a:pPr>
            <a:r>
              <a:rPr b="1" lang="en" sz="2400"/>
              <a:t>On your Bellringer sheet write in a complete sentence. </a:t>
            </a:r>
            <a:endParaRPr sz="2400"/>
          </a:p>
        </p:txBody>
      </p:sp>
      <p:sp>
        <p:nvSpPr>
          <p:cNvPr id="560" name="Google Shape;560;p64"/>
          <p:cNvSpPr txBox="1"/>
          <p:nvPr>
            <p:ph idx="4" type="body"/>
          </p:nvPr>
        </p:nvSpPr>
        <p:spPr>
          <a:xfrm>
            <a:off x="52025" y="1731850"/>
            <a:ext cx="3220200" cy="17310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1600"/>
              </a:spcAft>
              <a:buSzPts val="770"/>
              <a:buNone/>
            </a:pPr>
            <a:r>
              <a:rPr b="1" lang="en" sz="1360"/>
              <a:t>We Will:</a:t>
            </a:r>
            <a:r>
              <a:rPr lang="en" sz="1360"/>
              <a:t> Analyze the psychological purpose of the "Two Minutes Hate" to understand how regimes use a common enemy to unify their citizens.</a:t>
            </a:r>
            <a:br>
              <a:rPr lang="en" sz="1360"/>
            </a:br>
            <a:r>
              <a:rPr b="1" lang="en" sz="1360"/>
              <a:t>I Will:</a:t>
            </a:r>
            <a:r>
              <a:rPr lang="en" sz="1360"/>
              <a:t> create a T-chart to show the differences in the main character and how it influences the double think concept. </a:t>
            </a:r>
            <a:endParaRPr sz="1360"/>
          </a:p>
        </p:txBody>
      </p:sp>
      <p:sp>
        <p:nvSpPr>
          <p:cNvPr id="561" name="Google Shape;561;p64"/>
          <p:cNvSpPr txBox="1"/>
          <p:nvPr>
            <p:ph idx="5" type="subTitle"/>
          </p:nvPr>
        </p:nvSpPr>
        <p:spPr>
          <a:xfrm>
            <a:off x="200675" y="3820450"/>
            <a:ext cx="2809500" cy="1146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Notebook</a:t>
            </a:r>
            <a:endParaRPr/>
          </a:p>
          <a:p>
            <a:pPr indent="-342900" lvl="0" marL="457200" rtl="0" algn="l">
              <a:spcBef>
                <a:spcPts val="0"/>
              </a:spcBef>
              <a:spcAft>
                <a:spcPts val="0"/>
              </a:spcAft>
              <a:buSzPts val="1800"/>
              <a:buChar char="●"/>
            </a:pPr>
            <a:r>
              <a:rPr lang="en"/>
              <a:t>Pencil</a:t>
            </a:r>
            <a:endParaRPr/>
          </a:p>
          <a:p>
            <a:pPr indent="-342900" lvl="0" marL="457200" rtl="0" algn="l">
              <a:spcBef>
                <a:spcPts val="0"/>
              </a:spcBef>
              <a:spcAft>
                <a:spcPts val="0"/>
              </a:spcAft>
              <a:buSzPts val="1800"/>
              <a:buChar char="●"/>
            </a:pPr>
            <a:r>
              <a:rPr lang="en"/>
              <a:t>Book </a:t>
            </a:r>
            <a:endParaRPr/>
          </a:p>
        </p:txBody>
      </p:sp>
      <p:pic>
        <p:nvPicPr>
          <p:cNvPr descr="This timer silently counts down to 0:00, then alerts you that time is up with a gentle beep sound." id="562" name="Google Shape;562;p64" title="5 Minute Timer">
            <a:hlinkClick r:id="rId3"/>
          </p:cNvPr>
          <p:cNvPicPr preferRelativeResize="0"/>
          <p:nvPr/>
        </p:nvPicPr>
        <p:blipFill>
          <a:blip r:embed="rId4">
            <a:alphaModFix/>
          </a:blip>
          <a:stretch>
            <a:fillRect/>
          </a:stretch>
        </p:blipFill>
        <p:spPr>
          <a:xfrm>
            <a:off x="7723743" y="0"/>
            <a:ext cx="1420257" cy="798900"/>
          </a:xfrm>
          <a:prstGeom prst="rect">
            <a:avLst/>
          </a:prstGeom>
          <a:noFill/>
          <a:ln>
            <a:noFill/>
          </a:ln>
        </p:spPr>
      </p:pic>
      <p:sp>
        <p:nvSpPr>
          <p:cNvPr id="563" name="Google Shape;563;p64"/>
          <p:cNvSpPr txBox="1"/>
          <p:nvPr/>
        </p:nvSpPr>
        <p:spPr>
          <a:xfrm>
            <a:off x="2429150" y="66900"/>
            <a:ext cx="1341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F8ED"/>
                </a:solidFill>
                <a:latin typeface="Rubik Dirt"/>
                <a:ea typeface="Rubik Dirt"/>
                <a:cs typeface="Rubik Dirt"/>
                <a:sym typeface="Rubik Dirt"/>
              </a:rPr>
              <a:t>2026</a:t>
            </a:r>
            <a:endParaRPr sz="3000">
              <a:solidFill>
                <a:srgbClr val="FFF8ED"/>
              </a:solidFill>
              <a:latin typeface="Rubik Dirt"/>
              <a:ea typeface="Rubik Dirt"/>
              <a:cs typeface="Rubik Dirt"/>
              <a:sym typeface="Rubik Dirt"/>
            </a:endParaRPr>
          </a:p>
        </p:txBody>
      </p:sp>
      <p:sp>
        <p:nvSpPr>
          <p:cNvPr id="564" name="Google Shape;564;p64"/>
          <p:cNvSpPr txBox="1"/>
          <p:nvPr>
            <p:ph idx="2" type="title"/>
          </p:nvPr>
        </p:nvSpPr>
        <p:spPr>
          <a:xfrm>
            <a:off x="4058300" y="208125"/>
            <a:ext cx="4102800" cy="447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Bellringer</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2"/>
                                        </p:tgtEl>
                                        <p:attrNameLst>
                                          <p:attrName>style.visibility</p:attrName>
                                        </p:attrNameLst>
                                      </p:cBhvr>
                                      <p:to>
                                        <p:strVal val="visible"/>
                                      </p:to>
                                    </p:set>
                                    <p:animEffect filter="fade" transition="in">
                                      <p:cBhvr>
                                        <p:cTn dur="1000"/>
                                        <p:tgtEl>
                                          <p:spTgt spid="5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68" name="Shape 568"/>
        <p:cNvGrpSpPr/>
        <p:nvPr/>
      </p:nvGrpSpPr>
      <p:grpSpPr>
        <a:xfrm>
          <a:off x="0" y="0"/>
          <a:ext cx="0" cy="0"/>
          <a:chOff x="0" y="0"/>
          <a:chExt cx="0" cy="0"/>
        </a:xfrm>
      </p:grpSpPr>
      <p:sp>
        <p:nvSpPr>
          <p:cNvPr id="569" name="Google Shape;569;p65"/>
          <p:cNvSpPr txBox="1"/>
          <p:nvPr>
            <p:ph idx="1" type="body"/>
          </p:nvPr>
        </p:nvSpPr>
        <p:spPr>
          <a:xfrm>
            <a:off x="6863513" y="237850"/>
            <a:ext cx="2073900" cy="2177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Agenda</a:t>
            </a:r>
            <a:endParaRPr b="1"/>
          </a:p>
          <a:p>
            <a:pPr indent="-342900" lvl="0" marL="457200" rtl="0" algn="l">
              <a:spcBef>
                <a:spcPts val="1600"/>
              </a:spcBef>
              <a:spcAft>
                <a:spcPts val="0"/>
              </a:spcAft>
              <a:buSzPts val="1800"/>
              <a:buChar char="●"/>
            </a:pPr>
            <a:r>
              <a:rPr b="1" lang="en"/>
              <a:t>Notes</a:t>
            </a:r>
            <a:endParaRPr b="1"/>
          </a:p>
          <a:p>
            <a:pPr indent="-342900" lvl="0" marL="457200" rtl="0" algn="l">
              <a:spcBef>
                <a:spcPts val="0"/>
              </a:spcBef>
              <a:spcAft>
                <a:spcPts val="0"/>
              </a:spcAft>
              <a:buSzPts val="1800"/>
              <a:buChar char="●"/>
            </a:pPr>
            <a:r>
              <a:rPr b="1" lang="en"/>
              <a:t>Reading/ Analysis</a:t>
            </a:r>
            <a:endParaRPr b="1"/>
          </a:p>
          <a:p>
            <a:pPr indent="-342900" lvl="0" marL="457200" rtl="0" algn="l">
              <a:spcBef>
                <a:spcPts val="0"/>
              </a:spcBef>
              <a:spcAft>
                <a:spcPts val="0"/>
              </a:spcAft>
              <a:buSzPts val="1800"/>
              <a:buChar char="●"/>
            </a:pPr>
            <a:r>
              <a:rPr b="1" lang="en"/>
              <a:t>Questions 4-6</a:t>
            </a:r>
            <a:endParaRPr b="1"/>
          </a:p>
        </p:txBody>
      </p:sp>
      <p:sp>
        <p:nvSpPr>
          <p:cNvPr id="570" name="Google Shape;570;p65"/>
          <p:cNvSpPr txBox="1"/>
          <p:nvPr>
            <p:ph idx="2" type="body"/>
          </p:nvPr>
        </p:nvSpPr>
        <p:spPr>
          <a:xfrm>
            <a:off x="6861038" y="2745475"/>
            <a:ext cx="2073900" cy="217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Participation expectations. </a:t>
            </a:r>
            <a:endParaRPr b="1"/>
          </a:p>
          <a:p>
            <a:pPr indent="0" lvl="0" marL="0" rtl="0" algn="l">
              <a:spcBef>
                <a:spcPts val="1600"/>
              </a:spcBef>
              <a:spcAft>
                <a:spcPts val="1600"/>
              </a:spcAft>
              <a:buNone/>
            </a:pPr>
            <a:r>
              <a:rPr b="1" lang="en"/>
              <a:t>Write notes in Red </a:t>
            </a:r>
            <a:endParaRPr b="1"/>
          </a:p>
        </p:txBody>
      </p:sp>
      <p:sp>
        <p:nvSpPr>
          <p:cNvPr id="571" name="Google Shape;571;p65"/>
          <p:cNvSpPr txBox="1"/>
          <p:nvPr>
            <p:ph type="title"/>
          </p:nvPr>
        </p:nvSpPr>
        <p:spPr>
          <a:xfrm>
            <a:off x="2999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2800"/>
              <a:t>Scapegoat</a:t>
            </a:r>
            <a:endParaRPr sz="2800"/>
          </a:p>
        </p:txBody>
      </p:sp>
      <p:sp>
        <p:nvSpPr>
          <p:cNvPr id="572" name="Google Shape;572;p65"/>
          <p:cNvSpPr txBox="1"/>
          <p:nvPr>
            <p:ph idx="3" type="body"/>
          </p:nvPr>
        </p:nvSpPr>
        <p:spPr>
          <a:xfrm>
            <a:off x="379225" y="810175"/>
            <a:ext cx="60522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is a </a:t>
            </a:r>
            <a:r>
              <a:rPr lang="en">
                <a:solidFill>
                  <a:srgbClr val="FF0000"/>
                </a:solidFill>
              </a:rPr>
              <a:t>Scapegoat</a:t>
            </a:r>
            <a:r>
              <a:rPr lang="en"/>
              <a:t>?</a:t>
            </a:r>
            <a:endParaRPr/>
          </a:p>
          <a:p>
            <a:pPr indent="-381000" lvl="0" marL="457200" rtl="0" algn="l">
              <a:spcBef>
                <a:spcPts val="1600"/>
              </a:spcBef>
              <a:spcAft>
                <a:spcPts val="0"/>
              </a:spcAft>
              <a:buClr>
                <a:srgbClr val="FF0000"/>
              </a:buClr>
              <a:buSzPts val="2400"/>
              <a:buChar char="●"/>
            </a:pPr>
            <a:r>
              <a:rPr lang="en">
                <a:solidFill>
                  <a:srgbClr val="FF0000"/>
                </a:solidFill>
              </a:rPr>
              <a:t>an individual or group unfairly blamed for the faults or problems of others</a:t>
            </a:r>
            <a:endParaRPr>
              <a:solidFill>
                <a:srgbClr val="FF0000"/>
              </a:solidFill>
            </a:endParaRPr>
          </a:p>
          <a:p>
            <a:pPr indent="-381000" lvl="0" marL="457200" rtl="0" algn="l">
              <a:spcBef>
                <a:spcPts val="0"/>
              </a:spcBef>
              <a:spcAft>
                <a:spcPts val="0"/>
              </a:spcAft>
              <a:buClr>
                <a:srgbClr val="FF0000"/>
              </a:buClr>
              <a:buSzPts val="2400"/>
              <a:buChar char="●"/>
            </a:pPr>
            <a:r>
              <a:rPr lang="en">
                <a:solidFill>
                  <a:srgbClr val="FF0000"/>
                </a:solidFill>
              </a:rPr>
              <a:t>Theory states that if a society is unstable, you can unit them using a common enemy. </a:t>
            </a:r>
            <a:endParaRPr>
              <a:solidFill>
                <a:srgbClr val="FF0000"/>
              </a:solidFill>
            </a:endParaRPr>
          </a:p>
          <a:p>
            <a:pPr indent="-381000" lvl="0" marL="457200" rtl="0" algn="l">
              <a:spcBef>
                <a:spcPts val="0"/>
              </a:spcBef>
              <a:spcAft>
                <a:spcPts val="0"/>
              </a:spcAft>
              <a:buClr>
                <a:srgbClr val="FF0000"/>
              </a:buClr>
              <a:buSzPts val="2400"/>
              <a:buChar char="●"/>
            </a:pPr>
            <a:r>
              <a:rPr lang="en">
                <a:solidFill>
                  <a:srgbClr val="FF0000"/>
                </a:solidFill>
              </a:rPr>
              <a:t>Example - The Holocaust and the Jews. </a:t>
            </a:r>
            <a:endParaRPr>
              <a:solidFill>
                <a:srgbClr val="FF0000"/>
              </a:solidFill>
            </a:endParaRPr>
          </a:p>
        </p:txBody>
      </p:sp>
      <p:pic>
        <p:nvPicPr>
          <p:cNvPr descr="This timer silently counts down to 0:00, then alerts you that time is up with a gentle beep sound." id="573" name="Google Shape;573;p65" title="5 Minute Timer">
            <a:hlinkClick r:id="rId4"/>
          </p:cNvPr>
          <p:cNvPicPr preferRelativeResize="0"/>
          <p:nvPr/>
        </p:nvPicPr>
        <p:blipFill>
          <a:blip r:embed="rId5">
            <a:alphaModFix/>
          </a:blip>
          <a:stretch>
            <a:fillRect/>
          </a:stretch>
        </p:blipFill>
        <p:spPr>
          <a:xfrm>
            <a:off x="2717250" y="5095150"/>
            <a:ext cx="1215155" cy="683525"/>
          </a:xfrm>
          <a:prstGeom prst="rect">
            <a:avLst/>
          </a:prstGeom>
          <a:noFill/>
          <a:ln>
            <a:noFill/>
          </a:ln>
        </p:spPr>
      </p:pic>
      <p:pic>
        <p:nvPicPr>
          <p:cNvPr descr="This timer silently counts down to 0:00, then alerts you that time is up with a gentle beep sound." id="574" name="Google Shape;574;p65" title="10 Minute Timer">
            <a:hlinkClick r:id="rId6"/>
          </p:cNvPr>
          <p:cNvPicPr preferRelativeResize="0"/>
          <p:nvPr/>
        </p:nvPicPr>
        <p:blipFill>
          <a:blip r:embed="rId7">
            <a:alphaModFix/>
          </a:blip>
          <a:stretch>
            <a:fillRect/>
          </a:stretch>
        </p:blipFill>
        <p:spPr>
          <a:xfrm>
            <a:off x="4450769" y="5095150"/>
            <a:ext cx="1215155" cy="6835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66"/>
          <p:cNvSpPr txBox="1"/>
          <p:nvPr>
            <p:ph idx="1" type="body"/>
          </p:nvPr>
        </p:nvSpPr>
        <p:spPr>
          <a:xfrm>
            <a:off x="6863513" y="237850"/>
            <a:ext cx="2073900" cy="217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580" name="Google Shape;580;p66"/>
          <p:cNvSpPr txBox="1"/>
          <p:nvPr>
            <p:ph idx="2" type="body"/>
          </p:nvPr>
        </p:nvSpPr>
        <p:spPr>
          <a:xfrm>
            <a:off x="6861038" y="2745475"/>
            <a:ext cx="2073900" cy="217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581" name="Google Shape;581;p66"/>
          <p:cNvSpPr txBox="1"/>
          <p:nvPr>
            <p:ph type="title"/>
          </p:nvPr>
        </p:nvSpPr>
        <p:spPr>
          <a:xfrm>
            <a:off x="2999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Read pages 5-11</a:t>
            </a:r>
            <a:endParaRPr/>
          </a:p>
        </p:txBody>
      </p:sp>
      <p:sp>
        <p:nvSpPr>
          <p:cNvPr id="582" name="Google Shape;582;p66"/>
          <p:cNvSpPr txBox="1"/>
          <p:nvPr>
            <p:ph idx="3" type="body"/>
          </p:nvPr>
        </p:nvSpPr>
        <p:spPr>
          <a:xfrm>
            <a:off x="379225" y="810175"/>
            <a:ext cx="6052200" cy="4169700"/>
          </a:xfrm>
          <a:prstGeom prst="rect">
            <a:avLst/>
          </a:prstGeom>
        </p:spPr>
        <p:txBody>
          <a:bodyPr anchorCtr="0" anchor="t" bIns="91425" lIns="91425" spcFirstLastPara="1" rIns="91425" wrap="square" tIns="91425">
            <a:normAutofit fontScale="92500" lnSpcReduction="10000"/>
          </a:bodyPr>
          <a:lstStyle/>
          <a:p>
            <a:pPr indent="0" lvl="0" marL="0" rtl="0" algn="l">
              <a:spcBef>
                <a:spcPts val="0"/>
              </a:spcBef>
              <a:spcAft>
                <a:spcPts val="0"/>
              </a:spcAft>
              <a:buNone/>
            </a:pPr>
            <a:r>
              <a:rPr lang="en" sz="2000"/>
              <a:t>4. Exigency: Winston decides to start a diary, which could get him killed. What is the exigency (the immediate need) that forces him to take this risk right now?</a:t>
            </a:r>
            <a:endParaRPr sz="2000"/>
          </a:p>
          <a:p>
            <a:pPr indent="0" lvl="0" marL="0" rtl="0" algn="l">
              <a:spcBef>
                <a:spcPts val="1600"/>
              </a:spcBef>
              <a:spcAft>
                <a:spcPts val="0"/>
              </a:spcAft>
              <a:buNone/>
            </a:pPr>
            <a:r>
              <a:rPr lang="en" sz="2000"/>
              <a:t>5. Audience Reaction: In the movie theater scene Winston describes, the audience laughs at war refugees being killed. What does this reaction tell us about the ethical appeal (ethos) or morals of this society?</a:t>
            </a:r>
            <a:endParaRPr sz="2000"/>
          </a:p>
          <a:p>
            <a:pPr indent="0" lvl="0" marL="0" rtl="0" algn="l">
              <a:spcBef>
                <a:spcPts val="1600"/>
              </a:spcBef>
              <a:spcAft>
                <a:spcPts val="1600"/>
              </a:spcAft>
              <a:buNone/>
            </a:pPr>
            <a:r>
              <a:rPr lang="en" sz="2000"/>
              <a:t>6. Reliable Source: Is Winston a reliable source when he talks about the past? Why might his memory be considered "unreliable" in this specific context?</a:t>
            </a:r>
            <a:endParaRPr sz="2000"/>
          </a:p>
        </p:txBody>
      </p:sp>
      <p:sp>
        <p:nvSpPr>
          <p:cNvPr id="583" name="Google Shape;583;p66"/>
          <p:cNvSpPr txBox="1"/>
          <p:nvPr>
            <p:ph idx="1" type="body"/>
          </p:nvPr>
        </p:nvSpPr>
        <p:spPr>
          <a:xfrm>
            <a:off x="6863513" y="237850"/>
            <a:ext cx="2073900" cy="2177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Agenda</a:t>
            </a:r>
            <a:endParaRPr b="1"/>
          </a:p>
          <a:p>
            <a:pPr indent="-342900" lvl="0" marL="457200" rtl="0" algn="l">
              <a:spcBef>
                <a:spcPts val="1600"/>
              </a:spcBef>
              <a:spcAft>
                <a:spcPts val="0"/>
              </a:spcAft>
              <a:buSzPts val="1800"/>
              <a:buChar char="●"/>
            </a:pPr>
            <a:r>
              <a:rPr b="1" lang="en"/>
              <a:t>Notes</a:t>
            </a:r>
            <a:endParaRPr b="1"/>
          </a:p>
          <a:p>
            <a:pPr indent="-342900" lvl="0" marL="457200" rtl="0" algn="l">
              <a:spcBef>
                <a:spcPts val="0"/>
              </a:spcBef>
              <a:spcAft>
                <a:spcPts val="0"/>
              </a:spcAft>
              <a:buSzPts val="1800"/>
              <a:buChar char="●"/>
            </a:pPr>
            <a:r>
              <a:rPr b="1" lang="en"/>
              <a:t>Reading/ Analysis</a:t>
            </a:r>
            <a:endParaRPr b="1"/>
          </a:p>
          <a:p>
            <a:pPr indent="-342900" lvl="0" marL="457200" rtl="0" algn="l">
              <a:spcBef>
                <a:spcPts val="0"/>
              </a:spcBef>
              <a:spcAft>
                <a:spcPts val="0"/>
              </a:spcAft>
              <a:buSzPts val="1800"/>
              <a:buChar char="●"/>
            </a:pPr>
            <a:r>
              <a:rPr b="1" lang="en"/>
              <a:t>Questions 4-6</a:t>
            </a:r>
            <a:endParaRPr b="1"/>
          </a:p>
        </p:txBody>
      </p:sp>
      <p:sp>
        <p:nvSpPr>
          <p:cNvPr id="584" name="Google Shape;584;p66"/>
          <p:cNvSpPr txBox="1"/>
          <p:nvPr>
            <p:ph idx="2" type="body"/>
          </p:nvPr>
        </p:nvSpPr>
        <p:spPr>
          <a:xfrm>
            <a:off x="6861038" y="2745475"/>
            <a:ext cx="2073900" cy="217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Participation expectations. </a:t>
            </a:r>
            <a:endParaRPr b="1"/>
          </a:p>
          <a:p>
            <a:pPr indent="0" lvl="0" marL="0" rtl="0" algn="l">
              <a:spcBef>
                <a:spcPts val="1600"/>
              </a:spcBef>
              <a:spcAft>
                <a:spcPts val="1600"/>
              </a:spcAft>
              <a:buNone/>
            </a:pPr>
            <a:r>
              <a:rPr b="1" lang="en"/>
              <a:t>Listen to Pages 5-11. </a:t>
            </a:r>
            <a:endParaRPr b="1"/>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sp>
        <p:nvSpPr>
          <p:cNvPr id="589" name="Google Shape;589;p67"/>
          <p:cNvSpPr txBox="1"/>
          <p:nvPr>
            <p:ph type="title"/>
          </p:nvPr>
        </p:nvSpPr>
        <p:spPr>
          <a:xfrm>
            <a:off x="790842" y="66900"/>
            <a:ext cx="1638300" cy="476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Friday</a:t>
            </a:r>
            <a:endParaRPr/>
          </a:p>
        </p:txBody>
      </p:sp>
      <p:sp>
        <p:nvSpPr>
          <p:cNvPr id="590" name="Google Shape;590;p67"/>
          <p:cNvSpPr txBox="1"/>
          <p:nvPr>
            <p:ph idx="1" type="subTitle"/>
          </p:nvPr>
        </p:nvSpPr>
        <p:spPr>
          <a:xfrm>
            <a:off x="790767" y="543450"/>
            <a:ext cx="1638300" cy="7989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sz="5000"/>
              <a:t>16</a:t>
            </a:r>
            <a:endParaRPr sz="5000"/>
          </a:p>
        </p:txBody>
      </p:sp>
      <p:sp>
        <p:nvSpPr>
          <p:cNvPr id="591" name="Google Shape;591;p67"/>
          <p:cNvSpPr txBox="1"/>
          <p:nvPr>
            <p:ph idx="2" type="title"/>
          </p:nvPr>
        </p:nvSpPr>
        <p:spPr>
          <a:xfrm>
            <a:off x="4058300" y="208125"/>
            <a:ext cx="4102800" cy="447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a:t>Bellringer</a:t>
            </a:r>
            <a:endParaRPr/>
          </a:p>
        </p:txBody>
      </p:sp>
      <p:sp>
        <p:nvSpPr>
          <p:cNvPr id="592" name="Google Shape;592;p67"/>
          <p:cNvSpPr txBox="1"/>
          <p:nvPr>
            <p:ph idx="3" type="body"/>
          </p:nvPr>
        </p:nvSpPr>
        <p:spPr>
          <a:xfrm>
            <a:off x="3395500" y="713400"/>
            <a:ext cx="5426100" cy="409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When given this prompt - how can you create a claim statement or a thesis statement - </a:t>
            </a:r>
            <a:endParaRPr sz="2400"/>
          </a:p>
          <a:p>
            <a:pPr indent="0" lvl="0" marL="0" rtl="0" algn="l">
              <a:spcBef>
                <a:spcPts val="1600"/>
              </a:spcBef>
              <a:spcAft>
                <a:spcPts val="0"/>
              </a:spcAft>
              <a:buNone/>
            </a:pPr>
            <a:r>
              <a:rPr lang="en" sz="2400"/>
              <a:t>"Do people follow the laws (like speed limits or school rules) because they believe they are right, or because they are afraid of getting caught?</a:t>
            </a:r>
            <a:endParaRPr sz="2400"/>
          </a:p>
          <a:p>
            <a:pPr indent="0" lvl="0" marL="0" rtl="0" algn="l">
              <a:spcBef>
                <a:spcPts val="1600"/>
              </a:spcBef>
              <a:spcAft>
                <a:spcPts val="1600"/>
              </a:spcAft>
              <a:buClr>
                <a:schemeClr val="dk1"/>
              </a:buClr>
              <a:buSzPts val="1100"/>
              <a:buFont typeface="Arial"/>
              <a:buNone/>
            </a:pPr>
            <a:r>
              <a:rPr b="1" lang="en" sz="2400"/>
              <a:t>On your Bellringer sheet write in a complete sentence. </a:t>
            </a:r>
            <a:endParaRPr b="1" sz="2400"/>
          </a:p>
        </p:txBody>
      </p:sp>
      <p:sp>
        <p:nvSpPr>
          <p:cNvPr id="593" name="Google Shape;593;p67"/>
          <p:cNvSpPr txBox="1"/>
          <p:nvPr>
            <p:ph idx="4" type="body"/>
          </p:nvPr>
        </p:nvSpPr>
        <p:spPr>
          <a:xfrm>
            <a:off x="20638" y="1616765"/>
            <a:ext cx="3220200" cy="17313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1600"/>
              </a:spcAft>
              <a:buSzPts val="770"/>
              <a:buNone/>
            </a:pPr>
            <a:r>
              <a:rPr b="1" lang="en" sz="1360"/>
              <a:t>We Will:</a:t>
            </a:r>
            <a:r>
              <a:rPr lang="en" sz="1360"/>
              <a:t> Synthesize our understanding of Week 1 by writing a Short Answer Response (SAR) using text evidence.</a:t>
            </a:r>
            <a:br>
              <a:rPr lang="en" sz="1360"/>
            </a:br>
            <a:r>
              <a:rPr b="1" lang="en" sz="1360"/>
              <a:t>I Will:</a:t>
            </a:r>
            <a:r>
              <a:rPr lang="en" sz="1360"/>
              <a:t> Draft a paragraph answering the prompt: "Does the Party control people more through physical force or psychological fear?" using at least one embedded quote.</a:t>
            </a:r>
            <a:endParaRPr sz="1360"/>
          </a:p>
        </p:txBody>
      </p:sp>
      <p:sp>
        <p:nvSpPr>
          <p:cNvPr id="594" name="Google Shape;594;p67"/>
          <p:cNvSpPr txBox="1"/>
          <p:nvPr>
            <p:ph idx="5" type="subTitle"/>
          </p:nvPr>
        </p:nvSpPr>
        <p:spPr>
          <a:xfrm>
            <a:off x="200675" y="3820450"/>
            <a:ext cx="2809500" cy="1146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Pencil </a:t>
            </a:r>
            <a:endParaRPr/>
          </a:p>
          <a:p>
            <a:pPr indent="-342900" lvl="0" marL="457200" rtl="0" algn="l">
              <a:spcBef>
                <a:spcPts val="0"/>
              </a:spcBef>
              <a:spcAft>
                <a:spcPts val="0"/>
              </a:spcAft>
              <a:buSzPts val="1800"/>
              <a:buChar char="●"/>
            </a:pPr>
            <a:r>
              <a:rPr lang="en"/>
              <a:t>Lined Paper</a:t>
            </a:r>
            <a:endParaRPr/>
          </a:p>
          <a:p>
            <a:pPr indent="-342900" lvl="0" marL="457200" rtl="0" algn="l">
              <a:spcBef>
                <a:spcPts val="0"/>
              </a:spcBef>
              <a:spcAft>
                <a:spcPts val="0"/>
              </a:spcAft>
              <a:buSzPts val="1800"/>
              <a:buChar char="●"/>
            </a:pPr>
            <a:r>
              <a:rPr lang="en"/>
              <a:t>Notebook</a:t>
            </a:r>
            <a:endParaRPr/>
          </a:p>
        </p:txBody>
      </p:sp>
      <p:pic>
        <p:nvPicPr>
          <p:cNvPr descr="This timer silently counts down to 0:00, then alerts you that time is up with a gentle beep sound." id="595" name="Google Shape;595;p67" title="5 Minute Timer">
            <a:hlinkClick r:id="rId3"/>
          </p:cNvPr>
          <p:cNvPicPr preferRelativeResize="0"/>
          <p:nvPr/>
        </p:nvPicPr>
        <p:blipFill>
          <a:blip r:embed="rId4">
            <a:alphaModFix/>
          </a:blip>
          <a:stretch>
            <a:fillRect/>
          </a:stretch>
        </p:blipFill>
        <p:spPr>
          <a:xfrm>
            <a:off x="7723743" y="0"/>
            <a:ext cx="1420257" cy="798900"/>
          </a:xfrm>
          <a:prstGeom prst="rect">
            <a:avLst/>
          </a:prstGeom>
          <a:noFill/>
          <a:ln>
            <a:noFill/>
          </a:ln>
        </p:spPr>
      </p:pic>
      <p:sp>
        <p:nvSpPr>
          <p:cNvPr id="596" name="Google Shape;596;p67"/>
          <p:cNvSpPr txBox="1"/>
          <p:nvPr/>
        </p:nvSpPr>
        <p:spPr>
          <a:xfrm>
            <a:off x="2429150" y="66900"/>
            <a:ext cx="13419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rgbClr val="FFF8ED"/>
                </a:solidFill>
                <a:latin typeface="Rubik Dirt"/>
                <a:ea typeface="Rubik Dirt"/>
                <a:cs typeface="Rubik Dirt"/>
                <a:sym typeface="Rubik Dirt"/>
              </a:rPr>
              <a:t>2026</a:t>
            </a:r>
            <a:endParaRPr sz="3000">
              <a:solidFill>
                <a:srgbClr val="FFF8ED"/>
              </a:solidFill>
              <a:latin typeface="Rubik Dirt"/>
              <a:ea typeface="Rubik Dirt"/>
              <a:cs typeface="Rubik Dirt"/>
              <a:sym typeface="Rubik Dir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5"/>
                                        </p:tgtEl>
                                        <p:attrNameLst>
                                          <p:attrName>style.visibility</p:attrName>
                                        </p:attrNameLst>
                                      </p:cBhvr>
                                      <p:to>
                                        <p:strVal val="visible"/>
                                      </p:to>
                                    </p:set>
                                    <p:animEffect filter="fade" transition="in">
                                      <p:cBhvr>
                                        <p:cTn dur="1000"/>
                                        <p:tgtEl>
                                          <p:spTgt spid="5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0" name="Shape 600"/>
        <p:cNvGrpSpPr/>
        <p:nvPr/>
      </p:nvGrpSpPr>
      <p:grpSpPr>
        <a:xfrm>
          <a:off x="0" y="0"/>
          <a:ext cx="0" cy="0"/>
          <a:chOff x="0" y="0"/>
          <a:chExt cx="0" cy="0"/>
        </a:xfrm>
      </p:grpSpPr>
      <p:sp>
        <p:nvSpPr>
          <p:cNvPr id="601" name="Google Shape;601;p68"/>
          <p:cNvSpPr txBox="1"/>
          <p:nvPr>
            <p:ph idx="1" type="body"/>
          </p:nvPr>
        </p:nvSpPr>
        <p:spPr>
          <a:xfrm>
            <a:off x="6863513" y="237850"/>
            <a:ext cx="2073900" cy="217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602" name="Google Shape;602;p68"/>
          <p:cNvSpPr txBox="1"/>
          <p:nvPr>
            <p:ph idx="2" type="body"/>
          </p:nvPr>
        </p:nvSpPr>
        <p:spPr>
          <a:xfrm>
            <a:off x="6861038" y="2745475"/>
            <a:ext cx="2073900" cy="2177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sp>
        <p:nvSpPr>
          <p:cNvPr id="603" name="Google Shape;603;p68"/>
          <p:cNvSpPr txBox="1"/>
          <p:nvPr>
            <p:ph type="title"/>
          </p:nvPr>
        </p:nvSpPr>
        <p:spPr>
          <a:xfrm>
            <a:off x="2999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Notes quiz</a:t>
            </a:r>
            <a:endParaRPr/>
          </a:p>
        </p:txBody>
      </p:sp>
      <p:sp>
        <p:nvSpPr>
          <p:cNvPr id="604" name="Google Shape;604;p68"/>
          <p:cNvSpPr txBox="1"/>
          <p:nvPr>
            <p:ph idx="3" type="body"/>
          </p:nvPr>
        </p:nvSpPr>
        <p:spPr>
          <a:xfrm>
            <a:off x="379225" y="810175"/>
            <a:ext cx="6052200" cy="4169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000"/>
              <a:t>Complete the Note quiz and then watch the video posted on Google Classroom.</a:t>
            </a:r>
            <a:endParaRPr sz="2000"/>
          </a:p>
          <a:p>
            <a:pPr indent="0" lvl="0" marL="0" rtl="0" algn="l">
              <a:spcBef>
                <a:spcPts val="1600"/>
              </a:spcBef>
              <a:spcAft>
                <a:spcPts val="1600"/>
              </a:spcAft>
              <a:buNone/>
            </a:pPr>
            <a:r>
              <a:t/>
            </a:r>
            <a:endParaRPr sz="2000"/>
          </a:p>
        </p:txBody>
      </p:sp>
      <p:sp>
        <p:nvSpPr>
          <p:cNvPr id="605" name="Google Shape;605;p68"/>
          <p:cNvSpPr txBox="1"/>
          <p:nvPr>
            <p:ph idx="1" type="body"/>
          </p:nvPr>
        </p:nvSpPr>
        <p:spPr>
          <a:xfrm>
            <a:off x="6863513" y="237850"/>
            <a:ext cx="2073900" cy="2177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Agenda</a:t>
            </a:r>
            <a:endParaRPr b="1"/>
          </a:p>
          <a:p>
            <a:pPr indent="-342900" lvl="0" marL="457200" rtl="0" algn="l">
              <a:spcBef>
                <a:spcPts val="1600"/>
              </a:spcBef>
              <a:spcAft>
                <a:spcPts val="0"/>
              </a:spcAft>
              <a:buSzPts val="1800"/>
              <a:buChar char="●"/>
            </a:pPr>
            <a:r>
              <a:rPr b="1" lang="en"/>
              <a:t>Notes</a:t>
            </a:r>
            <a:endParaRPr b="1"/>
          </a:p>
          <a:p>
            <a:pPr indent="-342900" lvl="0" marL="457200" rtl="0" algn="l">
              <a:spcBef>
                <a:spcPts val="0"/>
              </a:spcBef>
              <a:spcAft>
                <a:spcPts val="0"/>
              </a:spcAft>
              <a:buSzPts val="1800"/>
              <a:buChar char="●"/>
            </a:pPr>
            <a:r>
              <a:rPr b="1" lang="en"/>
              <a:t>Reading/ Analysis</a:t>
            </a:r>
            <a:endParaRPr b="1"/>
          </a:p>
          <a:p>
            <a:pPr indent="-342900" lvl="0" marL="457200" rtl="0" algn="l">
              <a:spcBef>
                <a:spcPts val="0"/>
              </a:spcBef>
              <a:spcAft>
                <a:spcPts val="0"/>
              </a:spcAft>
              <a:buSzPts val="1800"/>
              <a:buChar char="●"/>
            </a:pPr>
            <a:r>
              <a:rPr b="1" lang="en"/>
              <a:t>Questions 4-6</a:t>
            </a:r>
            <a:endParaRPr b="1"/>
          </a:p>
        </p:txBody>
      </p:sp>
      <p:sp>
        <p:nvSpPr>
          <p:cNvPr id="606" name="Google Shape;606;p68"/>
          <p:cNvSpPr txBox="1"/>
          <p:nvPr>
            <p:ph idx="2" type="body"/>
          </p:nvPr>
        </p:nvSpPr>
        <p:spPr>
          <a:xfrm>
            <a:off x="6861038" y="2745475"/>
            <a:ext cx="2073900" cy="2177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Participation expectations. </a:t>
            </a:r>
            <a:endParaRPr b="1"/>
          </a:p>
          <a:p>
            <a:pPr indent="0" lvl="0" marL="0" rtl="0" algn="l">
              <a:spcBef>
                <a:spcPts val="1600"/>
              </a:spcBef>
              <a:spcAft>
                <a:spcPts val="1600"/>
              </a:spcAft>
              <a:buNone/>
            </a:pPr>
            <a:r>
              <a:rPr b="1" lang="en"/>
              <a:t>Listen to Pages 5-11. </a:t>
            </a:r>
            <a:endParaRPr b="1"/>
          </a:p>
        </p:txBody>
      </p:sp>
      <p:pic>
        <p:nvPicPr>
          <p:cNvPr id="607" name="Google Shape;607;p68" title="YTDown.com_YouTube_Context-of-1984-1984-by-George-Orwell-Sc_Media_ApU9uvZIOdY_002_720p.mp4">
            <a:hlinkClick r:id="rId3"/>
          </p:cNvPr>
          <p:cNvPicPr preferRelativeResize="0"/>
          <p:nvPr/>
        </p:nvPicPr>
        <p:blipFill>
          <a:blip r:embed="rId4">
            <a:alphaModFix/>
          </a:blip>
          <a:stretch>
            <a:fillRect/>
          </a:stretch>
        </p:blipFill>
        <p:spPr>
          <a:xfrm>
            <a:off x="0" y="0"/>
            <a:ext cx="9144000"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1000"/>
                                        <p:tgtEl>
                                          <p:spTgt spid="6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5" name="Shape 125"/>
        <p:cNvGrpSpPr/>
        <p:nvPr/>
      </p:nvGrpSpPr>
      <p:grpSpPr>
        <a:xfrm>
          <a:off x="0" y="0"/>
          <a:ext cx="0" cy="0"/>
          <a:chOff x="0" y="0"/>
          <a:chExt cx="0" cy="0"/>
        </a:xfrm>
      </p:grpSpPr>
      <p:sp>
        <p:nvSpPr>
          <p:cNvPr id="126" name="Google Shape;126;p16"/>
          <p:cNvSpPr txBox="1"/>
          <p:nvPr>
            <p:ph idx="1" type="body"/>
          </p:nvPr>
        </p:nvSpPr>
        <p:spPr>
          <a:xfrm>
            <a:off x="6863513" y="237850"/>
            <a:ext cx="2073900" cy="21777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Clr>
                <a:schemeClr val="dk1"/>
              </a:buClr>
              <a:buSzPts val="1100"/>
              <a:buFont typeface="Arial"/>
              <a:buNone/>
            </a:pPr>
            <a:r>
              <a:rPr b="1" lang="en"/>
              <a:t>Agenda:</a:t>
            </a:r>
            <a:endParaRPr b="1"/>
          </a:p>
          <a:p>
            <a:pPr indent="0" lvl="0" marL="0" rtl="0" algn="l">
              <a:lnSpc>
                <a:spcPct val="100000"/>
              </a:lnSpc>
              <a:spcBef>
                <a:spcPts val="1600"/>
              </a:spcBef>
              <a:spcAft>
                <a:spcPts val="0"/>
              </a:spcAft>
              <a:buClr>
                <a:schemeClr val="dk1"/>
              </a:buClr>
              <a:buSzPts val="1100"/>
              <a:buFont typeface="Arial"/>
              <a:buNone/>
            </a:pPr>
            <a:r>
              <a:rPr lang="en"/>
              <a:t>- Social Contract</a:t>
            </a:r>
            <a:endParaRPr/>
          </a:p>
          <a:p>
            <a:pPr indent="0" lvl="0" marL="0" rtl="0" algn="l">
              <a:lnSpc>
                <a:spcPct val="100000"/>
              </a:lnSpc>
              <a:spcBef>
                <a:spcPts val="0"/>
              </a:spcBef>
              <a:spcAft>
                <a:spcPts val="0"/>
              </a:spcAft>
              <a:buNone/>
            </a:pPr>
            <a:r>
              <a:rPr lang="en"/>
              <a:t>- Review classroom discussion rules.</a:t>
            </a:r>
            <a:endParaRPr/>
          </a:p>
          <a:p>
            <a:pPr indent="0" lvl="0" marL="0" rtl="0" algn="l">
              <a:lnSpc>
                <a:spcPct val="100000"/>
              </a:lnSpc>
              <a:spcBef>
                <a:spcPts val="0"/>
              </a:spcBef>
              <a:spcAft>
                <a:spcPts val="0"/>
              </a:spcAft>
              <a:buNone/>
            </a:pPr>
            <a:r>
              <a:rPr lang="en"/>
              <a:t>- Practice DIscussion </a:t>
            </a:r>
            <a:endParaRPr/>
          </a:p>
        </p:txBody>
      </p:sp>
      <p:sp>
        <p:nvSpPr>
          <p:cNvPr id="127" name="Google Shape;127;p16"/>
          <p:cNvSpPr txBox="1"/>
          <p:nvPr>
            <p:ph idx="2" type="body"/>
          </p:nvPr>
        </p:nvSpPr>
        <p:spPr>
          <a:xfrm>
            <a:off x="6861038" y="2745475"/>
            <a:ext cx="2073900" cy="2177700"/>
          </a:xfrm>
          <a:prstGeom prst="rect">
            <a:avLst/>
          </a:prstGeom>
        </p:spPr>
        <p:txBody>
          <a:bodyPr anchorCtr="0" anchor="t" bIns="91425" lIns="91425" spcFirstLastPara="1" rIns="91425" wrap="square" tIns="91425">
            <a:normAutofit fontScale="92500" lnSpcReduction="20000"/>
          </a:bodyPr>
          <a:lstStyle/>
          <a:p>
            <a:pPr indent="0" lvl="0" marL="0" rtl="0" algn="ctr">
              <a:spcBef>
                <a:spcPts val="0"/>
              </a:spcBef>
              <a:spcAft>
                <a:spcPts val="0"/>
              </a:spcAft>
              <a:buClr>
                <a:schemeClr val="dk1"/>
              </a:buClr>
              <a:buSzPct val="61111"/>
              <a:buFont typeface="Arial"/>
              <a:buNone/>
            </a:pPr>
            <a:r>
              <a:rPr b="1" lang="en"/>
              <a:t>Participation Expectations:</a:t>
            </a:r>
            <a:endParaRPr b="1"/>
          </a:p>
          <a:p>
            <a:pPr indent="-334328" lvl="0" marL="457200" rtl="0" algn="l">
              <a:spcBef>
                <a:spcPts val="1600"/>
              </a:spcBef>
              <a:spcAft>
                <a:spcPts val="0"/>
              </a:spcAft>
              <a:buSzPct val="100000"/>
              <a:buChar char="●"/>
            </a:pPr>
            <a:r>
              <a:rPr b="1" lang="en"/>
              <a:t>Classroom Movement</a:t>
            </a:r>
            <a:endParaRPr b="1"/>
          </a:p>
          <a:p>
            <a:pPr indent="-334328" lvl="0" marL="457200" rtl="0" algn="l">
              <a:spcBef>
                <a:spcPts val="0"/>
              </a:spcBef>
              <a:spcAft>
                <a:spcPts val="0"/>
              </a:spcAft>
              <a:buSzPct val="100000"/>
              <a:buChar char="●"/>
            </a:pPr>
            <a:r>
              <a:rPr b="1" lang="en"/>
              <a:t>DIscussion</a:t>
            </a:r>
            <a:endParaRPr b="1"/>
          </a:p>
          <a:p>
            <a:pPr indent="-334328" lvl="0" marL="457200" rtl="0" algn="l">
              <a:spcBef>
                <a:spcPts val="0"/>
              </a:spcBef>
              <a:spcAft>
                <a:spcPts val="0"/>
              </a:spcAft>
              <a:buSzPct val="100000"/>
              <a:buChar char="●"/>
            </a:pPr>
            <a:r>
              <a:rPr b="1" lang="en"/>
              <a:t>Answer questions.</a:t>
            </a:r>
            <a:endParaRPr/>
          </a:p>
        </p:txBody>
      </p:sp>
      <p:sp>
        <p:nvSpPr>
          <p:cNvPr id="128" name="Google Shape;128;p16"/>
          <p:cNvSpPr txBox="1"/>
          <p:nvPr>
            <p:ph type="title"/>
          </p:nvPr>
        </p:nvSpPr>
        <p:spPr>
          <a:xfrm>
            <a:off x="299950" y="141225"/>
            <a:ext cx="6210600" cy="1038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Extension Activity - Practice Discussion -Safe Zone Expectations</a:t>
            </a:r>
            <a:endParaRPr/>
          </a:p>
        </p:txBody>
      </p:sp>
      <p:sp>
        <p:nvSpPr>
          <p:cNvPr id="129" name="Google Shape;129;p16"/>
          <p:cNvSpPr txBox="1"/>
          <p:nvPr>
            <p:ph idx="3" type="body"/>
          </p:nvPr>
        </p:nvSpPr>
        <p:spPr>
          <a:xfrm>
            <a:off x="379150" y="1288075"/>
            <a:ext cx="6052200" cy="37626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sz="2200"/>
              <a:t>Active Listening: We listen when others are speaking. We do not interrupt, talk over others, or use distracting body language.</a:t>
            </a:r>
            <a:endParaRPr sz="2200"/>
          </a:p>
          <a:p>
            <a:pPr indent="0" lvl="0" marL="0" rtl="0" algn="l">
              <a:spcBef>
                <a:spcPts val="1600"/>
              </a:spcBef>
              <a:spcAft>
                <a:spcPts val="0"/>
              </a:spcAft>
              <a:buNone/>
            </a:pPr>
            <a:r>
              <a:rPr lang="en" sz="2200"/>
              <a:t>Constructive Disagreement: We critique ideas, never the person. We disagree respectfully without personal attacks.</a:t>
            </a:r>
            <a:endParaRPr sz="2200"/>
          </a:p>
          <a:p>
            <a:pPr indent="0" lvl="0" marL="0" rtl="0" algn="l">
              <a:spcBef>
                <a:spcPts val="1600"/>
              </a:spcBef>
              <a:spcAft>
                <a:spcPts val="1600"/>
              </a:spcAft>
              <a:buNone/>
            </a:pPr>
            <a:r>
              <a:rPr lang="en" sz="2200"/>
              <a:t>Zero Tolerance: We will not use language that is racist, sexist, homophobic, hostile, or derogatory. </a:t>
            </a:r>
            <a:endParaRPr sz="2200"/>
          </a:p>
        </p:txBody>
      </p:sp>
      <p:pic>
        <p:nvPicPr>
          <p:cNvPr descr="This timer silently counts down to 0:00, then alerts you that time is up with a gentle beep sound." id="130" name="Google Shape;130;p16" title="5 Minute Timer">
            <a:hlinkClick r:id="rId4"/>
          </p:cNvPr>
          <p:cNvPicPr preferRelativeResize="0"/>
          <p:nvPr/>
        </p:nvPicPr>
        <p:blipFill>
          <a:blip r:embed="rId5">
            <a:alphaModFix/>
          </a:blip>
          <a:stretch>
            <a:fillRect/>
          </a:stretch>
        </p:blipFill>
        <p:spPr>
          <a:xfrm>
            <a:off x="5528150" y="4451325"/>
            <a:ext cx="838850" cy="4718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9">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4" name="Shape 134"/>
        <p:cNvGrpSpPr/>
        <p:nvPr/>
      </p:nvGrpSpPr>
      <p:grpSpPr>
        <a:xfrm>
          <a:off x="0" y="0"/>
          <a:ext cx="0" cy="0"/>
          <a:chOff x="0" y="0"/>
          <a:chExt cx="0" cy="0"/>
        </a:xfrm>
      </p:grpSpPr>
      <p:sp>
        <p:nvSpPr>
          <p:cNvPr id="135" name="Google Shape;135;p17"/>
          <p:cNvSpPr txBox="1"/>
          <p:nvPr>
            <p:ph idx="1" type="body"/>
          </p:nvPr>
        </p:nvSpPr>
        <p:spPr>
          <a:xfrm>
            <a:off x="6863513" y="237850"/>
            <a:ext cx="2073900" cy="21777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Clr>
                <a:schemeClr val="dk1"/>
              </a:buClr>
              <a:buSzPts val="1100"/>
              <a:buFont typeface="Arial"/>
              <a:buNone/>
            </a:pPr>
            <a:r>
              <a:rPr b="1" lang="en"/>
              <a:t>Agenda:</a:t>
            </a:r>
            <a:endParaRPr b="1"/>
          </a:p>
          <a:p>
            <a:pPr indent="0" lvl="0" marL="0" rtl="0" algn="l">
              <a:lnSpc>
                <a:spcPct val="100000"/>
              </a:lnSpc>
              <a:spcBef>
                <a:spcPts val="1600"/>
              </a:spcBef>
              <a:spcAft>
                <a:spcPts val="0"/>
              </a:spcAft>
              <a:buClr>
                <a:schemeClr val="dk1"/>
              </a:buClr>
              <a:buSzPts val="1100"/>
              <a:buFont typeface="Arial"/>
              <a:buNone/>
            </a:pPr>
            <a:r>
              <a:rPr lang="en"/>
              <a:t>- Social Contract</a:t>
            </a:r>
            <a:endParaRPr/>
          </a:p>
          <a:p>
            <a:pPr indent="0" lvl="0" marL="0" rtl="0" algn="l">
              <a:lnSpc>
                <a:spcPct val="100000"/>
              </a:lnSpc>
              <a:spcBef>
                <a:spcPts val="0"/>
              </a:spcBef>
              <a:spcAft>
                <a:spcPts val="0"/>
              </a:spcAft>
              <a:buNone/>
            </a:pPr>
            <a:r>
              <a:rPr lang="en"/>
              <a:t>- Review classroom discussion rules.</a:t>
            </a:r>
            <a:endParaRPr/>
          </a:p>
          <a:p>
            <a:pPr indent="0" lvl="0" marL="0" rtl="0" algn="l">
              <a:lnSpc>
                <a:spcPct val="100000"/>
              </a:lnSpc>
              <a:spcBef>
                <a:spcPts val="0"/>
              </a:spcBef>
              <a:spcAft>
                <a:spcPts val="0"/>
              </a:spcAft>
              <a:buNone/>
            </a:pPr>
            <a:r>
              <a:rPr lang="en"/>
              <a:t>- Practice DIscussion </a:t>
            </a:r>
            <a:endParaRPr/>
          </a:p>
        </p:txBody>
      </p:sp>
      <p:sp>
        <p:nvSpPr>
          <p:cNvPr id="136" name="Google Shape;136;p17"/>
          <p:cNvSpPr txBox="1"/>
          <p:nvPr>
            <p:ph idx="2" type="body"/>
          </p:nvPr>
        </p:nvSpPr>
        <p:spPr>
          <a:xfrm>
            <a:off x="6861038" y="2745475"/>
            <a:ext cx="2073900" cy="2177700"/>
          </a:xfrm>
          <a:prstGeom prst="rect">
            <a:avLst/>
          </a:prstGeom>
        </p:spPr>
        <p:txBody>
          <a:bodyPr anchorCtr="0" anchor="t" bIns="91425" lIns="91425" spcFirstLastPara="1" rIns="91425" wrap="square" tIns="91425">
            <a:normAutofit fontScale="92500" lnSpcReduction="20000"/>
          </a:bodyPr>
          <a:lstStyle/>
          <a:p>
            <a:pPr indent="0" lvl="0" marL="0" rtl="0" algn="ctr">
              <a:spcBef>
                <a:spcPts val="0"/>
              </a:spcBef>
              <a:spcAft>
                <a:spcPts val="0"/>
              </a:spcAft>
              <a:buClr>
                <a:schemeClr val="dk1"/>
              </a:buClr>
              <a:buSzPct val="61111"/>
              <a:buFont typeface="Arial"/>
              <a:buNone/>
            </a:pPr>
            <a:r>
              <a:rPr b="1" lang="en"/>
              <a:t>Participation Expectations:</a:t>
            </a:r>
            <a:endParaRPr b="1"/>
          </a:p>
          <a:p>
            <a:pPr indent="-334328" lvl="0" marL="457200" rtl="0" algn="l">
              <a:spcBef>
                <a:spcPts val="1600"/>
              </a:spcBef>
              <a:spcAft>
                <a:spcPts val="0"/>
              </a:spcAft>
              <a:buSzPct val="100000"/>
              <a:buChar char="●"/>
            </a:pPr>
            <a:r>
              <a:rPr b="1" lang="en"/>
              <a:t>Classroom Movement</a:t>
            </a:r>
            <a:endParaRPr b="1"/>
          </a:p>
          <a:p>
            <a:pPr indent="-334328" lvl="0" marL="457200" rtl="0" algn="l">
              <a:spcBef>
                <a:spcPts val="0"/>
              </a:spcBef>
              <a:spcAft>
                <a:spcPts val="0"/>
              </a:spcAft>
              <a:buSzPct val="100000"/>
              <a:buChar char="●"/>
            </a:pPr>
            <a:r>
              <a:rPr b="1" lang="en"/>
              <a:t>DIscussion</a:t>
            </a:r>
            <a:endParaRPr b="1"/>
          </a:p>
          <a:p>
            <a:pPr indent="-334328" lvl="0" marL="457200" rtl="0" algn="l">
              <a:spcBef>
                <a:spcPts val="0"/>
              </a:spcBef>
              <a:spcAft>
                <a:spcPts val="0"/>
              </a:spcAft>
              <a:buSzPct val="100000"/>
              <a:buChar char="●"/>
            </a:pPr>
            <a:r>
              <a:rPr b="1" lang="en"/>
              <a:t>Answer questions.</a:t>
            </a:r>
            <a:endParaRPr/>
          </a:p>
        </p:txBody>
      </p:sp>
      <p:sp>
        <p:nvSpPr>
          <p:cNvPr id="137" name="Google Shape;137;p17"/>
          <p:cNvSpPr txBox="1"/>
          <p:nvPr>
            <p:ph type="title"/>
          </p:nvPr>
        </p:nvSpPr>
        <p:spPr>
          <a:xfrm>
            <a:off x="299950" y="141225"/>
            <a:ext cx="6210600" cy="602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Practice Discussion - Using Appeals</a:t>
            </a:r>
            <a:endParaRPr/>
          </a:p>
        </p:txBody>
      </p:sp>
      <p:sp>
        <p:nvSpPr>
          <p:cNvPr id="138" name="Google Shape;138;p17"/>
          <p:cNvSpPr txBox="1"/>
          <p:nvPr>
            <p:ph idx="3" type="body"/>
          </p:nvPr>
        </p:nvSpPr>
        <p:spPr>
          <a:xfrm>
            <a:off x="379225" y="810175"/>
            <a:ext cx="6052200" cy="416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200"/>
              <a:t>Discussion in class: Which do you think is better? </a:t>
            </a:r>
            <a:br>
              <a:rPr lang="en" sz="2200"/>
            </a:br>
            <a:r>
              <a:rPr lang="en" sz="2200"/>
              <a:t>Topic 1: </a:t>
            </a:r>
            <a:r>
              <a:rPr lang="en" sz="2200">
                <a:solidFill>
                  <a:srgbClr val="0000FF"/>
                </a:solidFill>
              </a:rPr>
              <a:t>Cats </a:t>
            </a:r>
            <a:r>
              <a:rPr lang="en" sz="2200"/>
              <a:t>or </a:t>
            </a:r>
            <a:r>
              <a:rPr lang="en" sz="2200">
                <a:solidFill>
                  <a:srgbClr val="FF0000"/>
                </a:solidFill>
              </a:rPr>
              <a:t>Dogs</a:t>
            </a:r>
            <a:endParaRPr sz="2200">
              <a:solidFill>
                <a:srgbClr val="FF0000"/>
              </a:solidFill>
            </a:endParaRPr>
          </a:p>
          <a:p>
            <a:pPr indent="0" lvl="0" marL="0" rtl="0" algn="l">
              <a:spcBef>
                <a:spcPts val="1600"/>
              </a:spcBef>
              <a:spcAft>
                <a:spcPts val="0"/>
              </a:spcAft>
              <a:buNone/>
            </a:pPr>
            <a:r>
              <a:rPr lang="en" sz="2200"/>
              <a:t>Topic 2: </a:t>
            </a:r>
            <a:r>
              <a:rPr lang="en" sz="2200">
                <a:solidFill>
                  <a:srgbClr val="9900FF"/>
                </a:solidFill>
              </a:rPr>
              <a:t>Tacos </a:t>
            </a:r>
            <a:r>
              <a:rPr lang="en" sz="2200"/>
              <a:t>or </a:t>
            </a:r>
            <a:r>
              <a:rPr lang="en" sz="2200">
                <a:solidFill>
                  <a:srgbClr val="FF00FF"/>
                </a:solidFill>
              </a:rPr>
              <a:t>Pizza</a:t>
            </a:r>
            <a:endParaRPr sz="2200">
              <a:solidFill>
                <a:srgbClr val="FF00FF"/>
              </a:solidFill>
            </a:endParaRPr>
          </a:p>
          <a:p>
            <a:pPr indent="0" lvl="0" marL="0" rtl="0" algn="l">
              <a:spcBef>
                <a:spcPts val="1600"/>
              </a:spcBef>
              <a:spcAft>
                <a:spcPts val="1600"/>
              </a:spcAft>
              <a:buNone/>
            </a:pPr>
            <a:r>
              <a:rPr lang="en" sz="2200"/>
              <a:t>Topic 3:</a:t>
            </a:r>
            <a:r>
              <a:rPr lang="en" sz="2200">
                <a:solidFill>
                  <a:srgbClr val="0000FF"/>
                </a:solidFill>
              </a:rPr>
              <a:t> Coffee</a:t>
            </a:r>
            <a:r>
              <a:rPr lang="en" sz="2200"/>
              <a:t> or </a:t>
            </a:r>
            <a:r>
              <a:rPr lang="en" sz="2200">
                <a:solidFill>
                  <a:srgbClr val="FF0000"/>
                </a:solidFill>
              </a:rPr>
              <a:t>Energy Drinks</a:t>
            </a:r>
            <a:endParaRPr sz="2200">
              <a:solidFill>
                <a:srgbClr val="FF0000"/>
              </a:solidFill>
            </a:endParaRPr>
          </a:p>
        </p:txBody>
      </p:sp>
      <p:sp>
        <p:nvSpPr>
          <p:cNvPr id="139" name="Google Shape;139;p17"/>
          <p:cNvSpPr txBox="1"/>
          <p:nvPr/>
        </p:nvSpPr>
        <p:spPr>
          <a:xfrm>
            <a:off x="379225" y="3204000"/>
            <a:ext cx="6052200" cy="1939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900">
                <a:solidFill>
                  <a:schemeClr val="dk1"/>
                </a:solidFill>
              </a:rPr>
              <a:t>Instructions: </a:t>
            </a:r>
            <a:endParaRPr sz="1900">
              <a:solidFill>
                <a:schemeClr val="dk1"/>
              </a:solidFill>
            </a:endParaRPr>
          </a:p>
          <a:p>
            <a:pPr indent="0" lvl="0" marL="0" rtl="0" algn="l">
              <a:spcBef>
                <a:spcPts val="0"/>
              </a:spcBef>
              <a:spcAft>
                <a:spcPts val="0"/>
              </a:spcAft>
              <a:buClr>
                <a:schemeClr val="dk1"/>
              </a:buClr>
              <a:buSzPts val="1100"/>
              <a:buFont typeface="Arial"/>
              <a:buNone/>
            </a:pPr>
            <a:r>
              <a:rPr lang="en" sz="1900">
                <a:solidFill>
                  <a:schemeClr val="dk1"/>
                </a:solidFill>
              </a:rPr>
              <a:t>Move to one side of the room - Discuss with your group. </a:t>
            </a:r>
            <a:endParaRPr sz="1900" u="sng">
              <a:solidFill>
                <a:schemeClr val="dk1"/>
              </a:solidFill>
            </a:endParaRPr>
          </a:p>
          <a:p>
            <a:pPr indent="0" lvl="0" marL="0" rtl="0" algn="l">
              <a:spcBef>
                <a:spcPts val="0"/>
              </a:spcBef>
              <a:spcAft>
                <a:spcPts val="0"/>
              </a:spcAft>
              <a:buNone/>
            </a:pPr>
            <a:r>
              <a:rPr i="1" lang="en" sz="1900">
                <a:solidFill>
                  <a:schemeClr val="dk1"/>
                </a:solidFill>
              </a:rPr>
              <a:t>Challenge:</a:t>
            </a:r>
            <a:r>
              <a:rPr lang="en" sz="1900">
                <a:solidFill>
                  <a:schemeClr val="dk1"/>
                </a:solidFill>
              </a:rPr>
              <a:t> You can not just say I Like it - You must use a logical statement, pathos statement, or ethos statement. </a:t>
            </a:r>
            <a:endParaRPr sz="1900">
              <a:solidFill>
                <a:schemeClr val="dk1"/>
              </a:solidFill>
              <a:latin typeface="Coming Soon"/>
              <a:ea typeface="Coming Soon"/>
              <a:cs typeface="Coming Soon"/>
              <a:sym typeface="Coming Soon"/>
            </a:endParaRPr>
          </a:p>
        </p:txBody>
      </p:sp>
      <p:pic>
        <p:nvPicPr>
          <p:cNvPr descr="This timer silently counts down to 0:00, then alerts you that time is up with a gentle beep sound." id="140" name="Google Shape;140;p17" title="10 Minute Timer">
            <a:hlinkClick r:id="rId4"/>
          </p:cNvPr>
          <p:cNvPicPr preferRelativeResize="0"/>
          <p:nvPr/>
        </p:nvPicPr>
        <p:blipFill>
          <a:blip r:embed="rId5">
            <a:alphaModFix/>
          </a:blip>
          <a:stretch>
            <a:fillRect/>
          </a:stretch>
        </p:blipFill>
        <p:spPr>
          <a:xfrm>
            <a:off x="4746825" y="1585700"/>
            <a:ext cx="1599475" cy="899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8"/>
          <p:cNvSpPr txBox="1"/>
          <p:nvPr>
            <p:ph type="title"/>
          </p:nvPr>
        </p:nvSpPr>
        <p:spPr>
          <a:xfrm>
            <a:off x="790842" y="66900"/>
            <a:ext cx="1638300" cy="4767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THURSDAY</a:t>
            </a:r>
            <a:endParaRPr/>
          </a:p>
        </p:txBody>
      </p:sp>
      <p:sp>
        <p:nvSpPr>
          <p:cNvPr id="146" name="Google Shape;146;p18"/>
          <p:cNvSpPr txBox="1"/>
          <p:nvPr>
            <p:ph idx="1" type="subTitle"/>
          </p:nvPr>
        </p:nvSpPr>
        <p:spPr>
          <a:xfrm>
            <a:off x="790767" y="543450"/>
            <a:ext cx="1638300" cy="798900"/>
          </a:xfrm>
          <a:prstGeom prst="rect">
            <a:avLst/>
          </a:prstGeom>
        </p:spPr>
        <p:txBody>
          <a:bodyPr anchorCtr="0" anchor="ctr" bIns="91425" lIns="91425" spcFirstLastPara="1" rIns="91425" wrap="square" tIns="91425">
            <a:noAutofit/>
          </a:bodyPr>
          <a:lstStyle/>
          <a:p>
            <a:pPr indent="0" lvl="0" marL="0" rtl="0" algn="ctr">
              <a:spcBef>
                <a:spcPts val="0"/>
              </a:spcBef>
              <a:spcAft>
                <a:spcPts val="1600"/>
              </a:spcAft>
              <a:buNone/>
            </a:pPr>
            <a:r>
              <a:rPr lang="en" sz="5300"/>
              <a:t>8</a:t>
            </a:r>
            <a:endParaRPr sz="5300"/>
          </a:p>
        </p:txBody>
      </p:sp>
      <p:sp>
        <p:nvSpPr>
          <p:cNvPr id="147" name="Google Shape;147;p18"/>
          <p:cNvSpPr txBox="1"/>
          <p:nvPr>
            <p:ph idx="2" type="title"/>
          </p:nvPr>
        </p:nvSpPr>
        <p:spPr>
          <a:xfrm>
            <a:off x="4058300" y="208125"/>
            <a:ext cx="4102800" cy="447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Bellringer</a:t>
            </a:r>
            <a:endParaRPr/>
          </a:p>
        </p:txBody>
      </p:sp>
      <p:sp>
        <p:nvSpPr>
          <p:cNvPr id="148" name="Google Shape;148;p18"/>
          <p:cNvSpPr txBox="1"/>
          <p:nvPr>
            <p:ph idx="3" type="body"/>
          </p:nvPr>
        </p:nvSpPr>
        <p:spPr>
          <a:xfrm>
            <a:off x="3395500" y="810175"/>
            <a:ext cx="5426100" cy="399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"Think of the last time you convinced your parents to let you go out or buy something. Did you use Emotion (crying/begging), Logic (showing grades/cost), or Credibility (reminding them you are responsible)? Which worked best?"</a:t>
            </a:r>
            <a:endParaRPr sz="2400"/>
          </a:p>
          <a:p>
            <a:pPr indent="0" lvl="0" marL="0" rtl="0" algn="l">
              <a:spcBef>
                <a:spcPts val="1600"/>
              </a:spcBef>
              <a:spcAft>
                <a:spcPts val="0"/>
              </a:spcAft>
              <a:buNone/>
            </a:pPr>
            <a:r>
              <a:rPr lang="en" sz="2400"/>
              <a:t>Write your answer on your Bellringer Document. </a:t>
            </a:r>
            <a:endParaRPr sz="2400"/>
          </a:p>
          <a:p>
            <a:pPr indent="0" lvl="0" marL="0" rtl="0" algn="l">
              <a:spcBef>
                <a:spcPts val="1600"/>
              </a:spcBef>
              <a:spcAft>
                <a:spcPts val="1600"/>
              </a:spcAft>
              <a:buNone/>
            </a:pPr>
            <a:r>
              <a:t/>
            </a:r>
            <a:endParaRPr sz="2400"/>
          </a:p>
        </p:txBody>
      </p:sp>
      <p:sp>
        <p:nvSpPr>
          <p:cNvPr id="149" name="Google Shape;149;p18"/>
          <p:cNvSpPr txBox="1"/>
          <p:nvPr>
            <p:ph idx="4" type="body"/>
          </p:nvPr>
        </p:nvSpPr>
        <p:spPr>
          <a:xfrm>
            <a:off x="52025" y="1731850"/>
            <a:ext cx="3158700" cy="17313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0"/>
              </a:spcAft>
              <a:buSzPts val="1100"/>
              <a:buNone/>
            </a:pPr>
            <a:r>
              <a:rPr b="1" lang="en" sz="1400"/>
              <a:t>We Will:</a:t>
            </a:r>
            <a:r>
              <a:rPr lang="en" sz="1400"/>
              <a:t> Analyze how authors use rhetorical devices to manipulate an audience and introduce Straw Man vs Steel Man..</a:t>
            </a:r>
            <a:endParaRPr sz="1400"/>
          </a:p>
          <a:p>
            <a:pPr indent="0" lvl="0" marL="0" rtl="0" algn="l">
              <a:lnSpc>
                <a:spcPct val="95000"/>
              </a:lnSpc>
              <a:spcBef>
                <a:spcPts val="0"/>
              </a:spcBef>
              <a:spcAft>
                <a:spcPts val="0"/>
              </a:spcAft>
              <a:buSzPts val="1100"/>
              <a:buNone/>
            </a:pPr>
            <a:r>
              <a:rPr b="1" lang="en" sz="1400"/>
              <a:t>I Will:</a:t>
            </a:r>
            <a:r>
              <a:rPr lang="en" sz="1400"/>
              <a:t> Write detailed notes to explain Rhetorical Appeals, Logical Fallacies and Rhetorical Devices. </a:t>
            </a:r>
            <a:endParaRPr b="1" sz="1500"/>
          </a:p>
        </p:txBody>
      </p:sp>
      <p:sp>
        <p:nvSpPr>
          <p:cNvPr id="150" name="Google Shape;150;p18"/>
          <p:cNvSpPr txBox="1"/>
          <p:nvPr>
            <p:ph idx="5" type="subTitle"/>
          </p:nvPr>
        </p:nvSpPr>
        <p:spPr>
          <a:xfrm>
            <a:off x="200675" y="3820450"/>
            <a:ext cx="2809500" cy="1146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Notebook/Binder</a:t>
            </a:r>
            <a:endParaRPr/>
          </a:p>
          <a:p>
            <a:pPr indent="-342900" lvl="0" marL="457200" rtl="0" algn="l">
              <a:spcBef>
                <a:spcPts val="0"/>
              </a:spcBef>
              <a:spcAft>
                <a:spcPts val="0"/>
              </a:spcAft>
              <a:buSzPts val="1800"/>
              <a:buChar char="●"/>
            </a:pPr>
            <a:r>
              <a:rPr lang="en"/>
              <a:t>Pencil (sharpened)</a:t>
            </a:r>
            <a:endParaRPr/>
          </a:p>
        </p:txBody>
      </p:sp>
      <p:sp>
        <p:nvSpPr>
          <p:cNvPr id="151" name="Google Shape;151;p18"/>
          <p:cNvSpPr txBox="1"/>
          <p:nvPr/>
        </p:nvSpPr>
        <p:spPr>
          <a:xfrm>
            <a:off x="4032900" y="208125"/>
            <a:ext cx="1078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500">
                <a:solidFill>
                  <a:schemeClr val="dk1"/>
                </a:solidFill>
                <a:latin typeface="Rubik Dirt"/>
                <a:ea typeface="Rubik Dirt"/>
                <a:cs typeface="Rubik Dirt"/>
                <a:sym typeface="Rubik Dirt"/>
              </a:rPr>
              <a:t>2026</a:t>
            </a:r>
            <a:endParaRPr sz="2500">
              <a:solidFill>
                <a:schemeClr val="dk1"/>
              </a:solidFill>
              <a:latin typeface="Rubik Dirt"/>
              <a:ea typeface="Rubik Dirt"/>
              <a:cs typeface="Rubik Dirt"/>
              <a:sym typeface="Rubik Dirt"/>
            </a:endParaRPr>
          </a:p>
        </p:txBody>
      </p:sp>
      <p:pic>
        <p:nvPicPr>
          <p:cNvPr descr="This timer silently counts down to 0:00, then alerts you that time is up with a gentle beep sound." id="152" name="Google Shape;152;p18" title="5 Minute Timer">
            <a:hlinkClick r:id="rId3"/>
          </p:cNvPr>
          <p:cNvPicPr preferRelativeResize="0"/>
          <p:nvPr/>
        </p:nvPicPr>
        <p:blipFill>
          <a:blip r:embed="rId4">
            <a:alphaModFix/>
          </a:blip>
          <a:stretch>
            <a:fillRect/>
          </a:stretch>
        </p:blipFill>
        <p:spPr>
          <a:xfrm>
            <a:off x="7723743" y="0"/>
            <a:ext cx="1420257" cy="798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6" name="Shape 156"/>
        <p:cNvGrpSpPr/>
        <p:nvPr/>
      </p:nvGrpSpPr>
      <p:grpSpPr>
        <a:xfrm>
          <a:off x="0" y="0"/>
          <a:ext cx="0" cy="0"/>
          <a:chOff x="0" y="0"/>
          <a:chExt cx="0" cy="0"/>
        </a:xfrm>
      </p:grpSpPr>
      <p:sp>
        <p:nvSpPr>
          <p:cNvPr id="157" name="Google Shape;157;p19"/>
          <p:cNvSpPr txBox="1"/>
          <p:nvPr>
            <p:ph idx="1" type="body"/>
          </p:nvPr>
        </p:nvSpPr>
        <p:spPr>
          <a:xfrm>
            <a:off x="6863526" y="237850"/>
            <a:ext cx="2176200" cy="2177700"/>
          </a:xfrm>
          <a:prstGeom prst="rect">
            <a:avLst/>
          </a:prstGeom>
        </p:spPr>
        <p:txBody>
          <a:bodyPr anchorCtr="0" anchor="t" bIns="91425" lIns="91425" spcFirstLastPara="1" rIns="91425" wrap="square" tIns="91425">
            <a:normAutofit fontScale="92500" lnSpcReduction="20000"/>
          </a:bodyPr>
          <a:lstStyle/>
          <a:p>
            <a:pPr indent="0" lvl="0" marL="0" rtl="0" algn="ctr">
              <a:spcBef>
                <a:spcPts val="0"/>
              </a:spcBef>
              <a:spcAft>
                <a:spcPts val="0"/>
              </a:spcAft>
              <a:buNone/>
            </a:pPr>
            <a:r>
              <a:rPr b="1" lang="en"/>
              <a:t>Agenda:</a:t>
            </a:r>
            <a:endParaRPr b="1"/>
          </a:p>
          <a:p>
            <a:pPr indent="-334328" lvl="0" marL="457200" rtl="0" algn="l">
              <a:lnSpc>
                <a:spcPct val="100000"/>
              </a:lnSpc>
              <a:spcBef>
                <a:spcPts val="1600"/>
              </a:spcBef>
              <a:spcAft>
                <a:spcPts val="0"/>
              </a:spcAft>
              <a:buSzPct val="100000"/>
              <a:buChar char="-"/>
            </a:pPr>
            <a:r>
              <a:rPr lang="en"/>
              <a:t>Notes</a:t>
            </a:r>
            <a:endParaRPr/>
          </a:p>
          <a:p>
            <a:pPr indent="-334328" lvl="0" marL="457200" rtl="0" algn="l">
              <a:lnSpc>
                <a:spcPct val="100000"/>
              </a:lnSpc>
              <a:spcBef>
                <a:spcPts val="0"/>
              </a:spcBef>
              <a:spcAft>
                <a:spcPts val="0"/>
              </a:spcAft>
              <a:buSzPct val="100000"/>
              <a:buChar char="-"/>
            </a:pPr>
            <a:r>
              <a:rPr lang="en"/>
              <a:t>Identification of devices</a:t>
            </a:r>
            <a:endParaRPr/>
          </a:p>
          <a:p>
            <a:pPr indent="-334328" lvl="0" marL="457200" rtl="0" algn="l">
              <a:lnSpc>
                <a:spcPct val="100000"/>
              </a:lnSpc>
              <a:spcBef>
                <a:spcPts val="0"/>
              </a:spcBef>
              <a:spcAft>
                <a:spcPts val="0"/>
              </a:spcAft>
              <a:buSzPct val="100000"/>
              <a:buChar char="-"/>
            </a:pPr>
            <a:r>
              <a:rPr lang="en"/>
              <a:t>Exit ticket Straw man vs. Steel man</a:t>
            </a:r>
            <a:endParaRPr/>
          </a:p>
          <a:p>
            <a:pPr indent="0" lvl="0" marL="0" rtl="0" algn="l">
              <a:lnSpc>
                <a:spcPct val="100000"/>
              </a:lnSpc>
              <a:spcBef>
                <a:spcPts val="0"/>
              </a:spcBef>
              <a:spcAft>
                <a:spcPts val="0"/>
              </a:spcAft>
              <a:buNone/>
            </a:pPr>
            <a:r>
              <a:t/>
            </a:r>
            <a:endParaRPr/>
          </a:p>
        </p:txBody>
      </p:sp>
      <p:sp>
        <p:nvSpPr>
          <p:cNvPr id="158" name="Google Shape;158;p19"/>
          <p:cNvSpPr txBox="1"/>
          <p:nvPr>
            <p:ph idx="2" type="body"/>
          </p:nvPr>
        </p:nvSpPr>
        <p:spPr>
          <a:xfrm>
            <a:off x="6861038" y="2745475"/>
            <a:ext cx="2073900" cy="21777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b="1" lang="en"/>
              <a:t>Participation Expectations:</a:t>
            </a:r>
            <a:endParaRPr b="1"/>
          </a:p>
          <a:p>
            <a:pPr indent="-342900" lvl="0" marL="457200" rtl="0" algn="l">
              <a:spcBef>
                <a:spcPts val="1600"/>
              </a:spcBef>
              <a:spcAft>
                <a:spcPts val="0"/>
              </a:spcAft>
              <a:buSzPts val="1800"/>
              <a:buChar char="●"/>
            </a:pPr>
            <a:r>
              <a:rPr b="1" lang="en"/>
              <a:t>Identify examples. </a:t>
            </a:r>
            <a:endParaRPr b="1"/>
          </a:p>
          <a:p>
            <a:pPr indent="-342900" lvl="0" marL="457200" rtl="0" algn="l">
              <a:spcBef>
                <a:spcPts val="0"/>
              </a:spcBef>
              <a:spcAft>
                <a:spcPts val="0"/>
              </a:spcAft>
              <a:buSzPts val="1800"/>
              <a:buChar char="●"/>
            </a:pPr>
            <a:r>
              <a:rPr b="1" lang="en"/>
              <a:t>Write notes in the </a:t>
            </a:r>
            <a:r>
              <a:rPr b="1" lang="en">
                <a:solidFill>
                  <a:srgbClr val="FF0000"/>
                </a:solidFill>
              </a:rPr>
              <a:t>RED</a:t>
            </a:r>
            <a:endParaRPr b="1">
              <a:solidFill>
                <a:srgbClr val="FF0000"/>
              </a:solidFill>
            </a:endParaRPr>
          </a:p>
        </p:txBody>
      </p:sp>
      <p:sp>
        <p:nvSpPr>
          <p:cNvPr id="159" name="Google Shape;159;p19"/>
          <p:cNvSpPr txBox="1"/>
          <p:nvPr>
            <p:ph type="title"/>
          </p:nvPr>
        </p:nvSpPr>
        <p:spPr>
          <a:xfrm>
            <a:off x="299950" y="141225"/>
            <a:ext cx="6210600" cy="602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SzPts val="990"/>
              <a:buNone/>
            </a:pPr>
            <a:r>
              <a:rPr lang="en" sz="2520">
                <a:solidFill>
                  <a:schemeClr val="dk1"/>
                </a:solidFill>
              </a:rPr>
              <a:t>Rhetorical Devices </a:t>
            </a:r>
            <a:endParaRPr sz="2520">
              <a:solidFill>
                <a:schemeClr val="dk1"/>
              </a:solidFill>
            </a:endParaRPr>
          </a:p>
        </p:txBody>
      </p:sp>
      <p:sp>
        <p:nvSpPr>
          <p:cNvPr id="160" name="Google Shape;160;p19"/>
          <p:cNvSpPr txBox="1"/>
          <p:nvPr>
            <p:ph idx="3" type="body"/>
          </p:nvPr>
        </p:nvSpPr>
        <p:spPr>
          <a:xfrm>
            <a:off x="300025" y="810175"/>
            <a:ext cx="6210600" cy="4169700"/>
          </a:xfrm>
          <a:prstGeom prst="rect">
            <a:avLst/>
          </a:prstGeom>
        </p:spPr>
        <p:txBody>
          <a:bodyPr anchorCtr="0" anchor="t" bIns="91425" lIns="91425" spcFirstLastPara="1" rIns="91425" wrap="square" tIns="91425">
            <a:noAutofit/>
          </a:bodyPr>
          <a:lstStyle/>
          <a:p>
            <a:pPr indent="0" lvl="0" marL="0" rtl="0" algn="l">
              <a:lnSpc>
                <a:spcPct val="100000"/>
              </a:lnSpc>
              <a:spcBef>
                <a:spcPts val="1000"/>
              </a:spcBef>
              <a:spcAft>
                <a:spcPts val="0"/>
              </a:spcAft>
              <a:buNone/>
            </a:pPr>
            <a:r>
              <a:rPr lang="en" sz="2500"/>
              <a:t>We will be completing Rhetorical Devices notes. (slides 13-15)</a:t>
            </a:r>
            <a:endParaRPr sz="2500"/>
          </a:p>
          <a:p>
            <a:pPr indent="0" lvl="0" marL="0" rtl="0" algn="l">
              <a:lnSpc>
                <a:spcPct val="100000"/>
              </a:lnSpc>
              <a:spcBef>
                <a:spcPts val="1000"/>
              </a:spcBef>
              <a:spcAft>
                <a:spcPts val="0"/>
              </a:spcAft>
              <a:buNone/>
            </a:pPr>
            <a:r>
              <a:rPr lang="en" sz="2500"/>
              <a:t>Please Glue into your journal after you are done with your notes. </a:t>
            </a:r>
            <a:endParaRPr sz="2500"/>
          </a:p>
          <a:p>
            <a:pPr indent="0" lvl="0" marL="0" rtl="0" algn="l">
              <a:lnSpc>
                <a:spcPct val="100000"/>
              </a:lnSpc>
              <a:spcBef>
                <a:spcPts val="1000"/>
              </a:spcBef>
              <a:spcAft>
                <a:spcPts val="0"/>
              </a:spcAft>
              <a:buNone/>
            </a:pPr>
            <a:r>
              <a:rPr lang="en" sz="2500"/>
              <a:t>Complete the Card Sort with the person sitting next to you. Follow directions on slide 16.</a:t>
            </a:r>
            <a:endParaRPr sz="2500"/>
          </a:p>
          <a:p>
            <a:pPr indent="0" lvl="0" marL="0" rtl="0" algn="l">
              <a:lnSpc>
                <a:spcPct val="100000"/>
              </a:lnSpc>
              <a:spcBef>
                <a:spcPts val="1000"/>
              </a:spcBef>
              <a:spcAft>
                <a:spcPts val="0"/>
              </a:spcAft>
              <a:buNone/>
            </a:pPr>
            <a:r>
              <a:rPr b="1" lang="en" sz="2500"/>
              <a:t>These notes will be part of your notebook checks. </a:t>
            </a:r>
            <a:endParaRPr b="1" sz="25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0">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Template 2nd semester">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